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35"/>
  </p:notesMasterIdLst>
  <p:handoutMasterIdLst>
    <p:handoutMasterId r:id="rId36"/>
  </p:handoutMasterIdLst>
  <p:sldIdLst>
    <p:sldId id="331" r:id="rId5"/>
    <p:sldId id="332" r:id="rId6"/>
    <p:sldId id="303" r:id="rId7"/>
    <p:sldId id="333" r:id="rId8"/>
    <p:sldId id="334" r:id="rId9"/>
    <p:sldId id="304" r:id="rId10"/>
    <p:sldId id="335" r:id="rId11"/>
    <p:sldId id="306" r:id="rId12"/>
    <p:sldId id="321" r:id="rId13"/>
    <p:sldId id="308" r:id="rId14"/>
    <p:sldId id="309" r:id="rId15"/>
    <p:sldId id="310" r:id="rId16"/>
    <p:sldId id="322" r:id="rId17"/>
    <p:sldId id="307" r:id="rId18"/>
    <p:sldId id="311" r:id="rId19"/>
    <p:sldId id="336" r:id="rId20"/>
    <p:sldId id="337" r:id="rId21"/>
    <p:sldId id="312" r:id="rId22"/>
    <p:sldId id="313" r:id="rId23"/>
    <p:sldId id="314" r:id="rId24"/>
    <p:sldId id="315" r:id="rId25"/>
    <p:sldId id="316" r:id="rId26"/>
    <p:sldId id="318" r:id="rId27"/>
    <p:sldId id="323" r:id="rId28"/>
    <p:sldId id="325" r:id="rId29"/>
    <p:sldId id="339" r:id="rId30"/>
    <p:sldId id="338" r:id="rId31"/>
    <p:sldId id="326" r:id="rId32"/>
    <p:sldId id="329" r:id="rId33"/>
    <p:sldId id="330" r:id="rId34"/>
  </p:sldIdLst>
  <p:sldSz cx="12192000" cy="6858000"/>
  <p:notesSz cx="6645275" cy="9775825"/>
  <p:embeddedFontLst>
    <p:embeddedFont>
      <p:font typeface="Montserrat" panose="00000500000000000000" pitchFamily="2" charset="0"/>
      <p:regular r:id="rId37"/>
      <p:bold r:id="rId38"/>
      <p:italic r:id="rId39"/>
      <p:boldItalic r:id="rId40"/>
    </p:embeddedFont>
    <p:embeddedFont>
      <p:font typeface="Montserrat Black" panose="00000A00000000000000" pitchFamily="2" charset="0"/>
      <p:bold r:id="rId41"/>
      <p:boldItalic r:id="rId42"/>
    </p:embeddedFont>
  </p:embeddedFontLst>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9EDB8"/>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A06369-562D-4B7D-9E9F-83368EF6A430}" v="3" dt="2024-02-20T12:11:52.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72422" autoAdjust="0"/>
  </p:normalViewPr>
  <p:slideViewPr>
    <p:cSldViewPr snapToGrid="0" snapToObjects="1" showGuides="1">
      <p:cViewPr varScale="1">
        <p:scale>
          <a:sx n="77" d="100"/>
          <a:sy n="77" d="100"/>
        </p:scale>
        <p:origin x="1536" y="66"/>
      </p:cViewPr>
      <p:guideLst>
        <p:guide pos="3840"/>
        <p:guide orient="horz" pos="377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p:scale>
          <a:sx n="125" d="100"/>
          <a:sy n="125" d="100"/>
        </p:scale>
        <p:origin x="1776" y="-6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6.xml"/><Relationship Id="rId18" Type="http://schemas.openxmlformats.org/officeDocument/2006/relationships/slide" Target="slides/slide22.xml"/><Relationship Id="rId26" Type="http://schemas.openxmlformats.org/officeDocument/2006/relationships/slide" Target="slides/slide30.xml"/><Relationship Id="rId3" Type="http://schemas.openxmlformats.org/officeDocument/2006/relationships/slide" Target="slides/slide4.xml"/><Relationship Id="rId21" Type="http://schemas.openxmlformats.org/officeDocument/2006/relationships/slide" Target="slides/slide25.xml"/><Relationship Id="rId7" Type="http://schemas.openxmlformats.org/officeDocument/2006/relationships/slide" Target="slides/slide8.xml"/><Relationship Id="rId12" Type="http://schemas.openxmlformats.org/officeDocument/2006/relationships/slide" Target="slides/slide15.xml"/><Relationship Id="rId17" Type="http://schemas.openxmlformats.org/officeDocument/2006/relationships/slide" Target="slides/slide21.xml"/><Relationship Id="rId25" Type="http://schemas.openxmlformats.org/officeDocument/2006/relationships/slide" Target="slides/slide29.xml"/><Relationship Id="rId2" Type="http://schemas.openxmlformats.org/officeDocument/2006/relationships/slide" Target="slides/slide3.xml"/><Relationship Id="rId16" Type="http://schemas.openxmlformats.org/officeDocument/2006/relationships/slide" Target="slides/slide20.xml"/><Relationship Id="rId20" Type="http://schemas.openxmlformats.org/officeDocument/2006/relationships/slide" Target="slides/slide24.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4.xml"/><Relationship Id="rId24" Type="http://schemas.openxmlformats.org/officeDocument/2006/relationships/slide" Target="slides/slide28.xml"/><Relationship Id="rId5" Type="http://schemas.openxmlformats.org/officeDocument/2006/relationships/slide" Target="slides/slide6.xml"/><Relationship Id="rId15" Type="http://schemas.openxmlformats.org/officeDocument/2006/relationships/slide" Target="slides/slide18.xml"/><Relationship Id="rId23" Type="http://schemas.openxmlformats.org/officeDocument/2006/relationships/slide" Target="slides/slide27.xml"/><Relationship Id="rId10" Type="http://schemas.openxmlformats.org/officeDocument/2006/relationships/slide" Target="slides/slide12.xml"/><Relationship Id="rId19" Type="http://schemas.openxmlformats.org/officeDocument/2006/relationships/slide" Target="slides/slide23.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7.xml"/><Relationship Id="rId22"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18/03/2025</a:t>
            </a:fld>
            <a:endParaRPr lang="en-GB" dirty="0"/>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dirty="0"/>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18/03/2025</a:t>
            </a:fld>
            <a:endParaRPr lang="en-GB" dirty="0"/>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dirty="0"/>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dirty="0"/>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368300" y="954088"/>
            <a:ext cx="5907088" cy="332422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22627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slide introduces the </a:t>
            </a:r>
            <a:r>
              <a:rPr lang="en-GB" b="1" dirty="0"/>
              <a:t>simplest way</a:t>
            </a:r>
            <a:r>
              <a:rPr lang="en-GB" dirty="0"/>
              <a:t> to run another program using subprocess.run(), which is functionally similar to os.system() but offers </a:t>
            </a:r>
            <a:r>
              <a:rPr lang="en-GB" b="1" dirty="0"/>
              <a:t>more flexibility and security</a:t>
            </a:r>
            <a:r>
              <a:rPr lang="en-GB" dirty="0"/>
              <a:t>. Typically, the command is passed as a </a:t>
            </a:r>
            <a:r>
              <a:rPr lang="en-GB" b="1" dirty="0"/>
              <a:t>single argument</a:t>
            </a:r>
            <a:r>
              <a:rPr lang="en-GB" dirty="0"/>
              <a:t>, often in the form of a string or a list.</a:t>
            </a:r>
          </a:p>
          <a:p>
            <a:endParaRPr lang="en-GB" dirty="0"/>
          </a:p>
          <a:p>
            <a:r>
              <a:rPr lang="en-GB" dirty="0"/>
              <a:t>The </a:t>
            </a:r>
            <a:r>
              <a:rPr lang="en-GB" b="1" dirty="0"/>
              <a:t>first parameter</a:t>
            </a:r>
            <a:r>
              <a:rPr lang="en-GB" dirty="0"/>
              <a:t> to subprocess.run() can be </a:t>
            </a:r>
            <a:r>
              <a:rPr lang="en-GB" b="1" dirty="0"/>
              <a:t>either a string or a list</a:t>
            </a:r>
            <a:r>
              <a:rPr lang="en-GB" dirty="0"/>
              <a:t>. If using a string, ensure that </a:t>
            </a:r>
            <a:r>
              <a:rPr lang="en-GB" b="1" dirty="0"/>
              <a:t>each command component is separated by a space</a:t>
            </a:r>
            <a:r>
              <a:rPr lang="en-GB" dirty="0"/>
              <a:t>. For example, the following can be used to run a Python script:</a:t>
            </a:r>
          </a:p>
          <a:p>
            <a:endParaRPr lang="en-GB" dirty="0"/>
          </a:p>
          <a:p>
            <a:pPr lvl="1"/>
            <a:r>
              <a:rPr lang="en-GB" dirty="0">
                <a:latin typeface="Courier New" pitchFamily="49" charset="0"/>
                <a:cs typeface="Courier New" pitchFamily="49" charset="0"/>
              </a:rPr>
              <a:t>cmd = sys.executable + ' hello.py '</a:t>
            </a:r>
          </a:p>
          <a:p>
            <a:pPr lvl="1"/>
            <a:r>
              <a:rPr lang="en-GB" dirty="0">
                <a:latin typeface="Courier New" pitchFamily="49" charset="0"/>
                <a:cs typeface="Courier New" pitchFamily="49" charset="0"/>
              </a:rPr>
              <a:t>proc = subprocess.run(cmd) </a:t>
            </a:r>
          </a:p>
          <a:p>
            <a:endParaRPr lang="en-GB" dirty="0"/>
          </a:p>
          <a:p>
            <a:r>
              <a:rPr lang="en-GB" dirty="0"/>
              <a:t>Unlike os.system(), subprocess.run() does </a:t>
            </a:r>
            <a:r>
              <a:rPr lang="en-GB" b="1" dirty="0"/>
              <a:t>not</a:t>
            </a:r>
            <a:r>
              <a:rPr lang="en-GB" dirty="0"/>
              <a:t> use a surrogate shell </a:t>
            </a:r>
            <a:r>
              <a:rPr lang="en-GB" b="1" dirty="0"/>
              <a:t>by default</a:t>
            </a:r>
            <a:r>
              <a:rPr lang="en-GB" dirty="0"/>
              <a:t>, unless explicitly requested via Popen parameters. If </a:t>
            </a:r>
            <a:r>
              <a:rPr lang="en-GB" b="1" dirty="0"/>
              <a:t>shell features</a:t>
            </a:r>
            <a:r>
              <a:rPr lang="en-GB" dirty="0"/>
              <a:t> like wildcard expansion (</a:t>
            </a:r>
            <a:r>
              <a:rPr lang="en-GB" b="1" dirty="0"/>
              <a:t>globbing</a:t>
            </a:r>
            <a:r>
              <a:rPr lang="en-GB" dirty="0"/>
              <a:t>) are required, a shell is necessary—but in Python, it's often better to use the </a:t>
            </a:r>
            <a:r>
              <a:rPr lang="en-GB" b="1" dirty="0"/>
              <a:t>glob module</a:t>
            </a:r>
            <a:r>
              <a:rPr lang="en-GB" dirty="0"/>
              <a:t> instead.</a:t>
            </a:r>
          </a:p>
          <a:p>
            <a:endParaRPr lang="en-GB" dirty="0"/>
          </a:p>
          <a:p>
            <a:r>
              <a:rPr lang="en-GB" dirty="0"/>
              <a:t>Windows users are accustomed to clicking a file and expecting it to launch the correct program. However, </a:t>
            </a:r>
            <a:r>
              <a:rPr lang="en-GB" b="1" dirty="0"/>
              <a:t>file association is not handled by the operating system </a:t>
            </a:r>
            <a:r>
              <a:rPr lang="en-GB" dirty="0"/>
              <a:t>- it is managed by the application launching it (e.g., Windows Explorer or cmd.exe). Since subprocess.run() does not handle file associations, you must:</a:t>
            </a:r>
          </a:p>
          <a:p>
            <a:pPr lvl="1">
              <a:buFont typeface="+mj-lt"/>
              <a:buAutoNum type="arabicPeriod"/>
            </a:pPr>
            <a:r>
              <a:rPr lang="en-GB" b="1" dirty="0"/>
              <a:t> Provide the full program name yourself</a:t>
            </a:r>
            <a:r>
              <a:rPr lang="en-GB" dirty="0"/>
              <a:t> (which is more efficient), or</a:t>
            </a:r>
          </a:p>
          <a:p>
            <a:pPr lvl="1">
              <a:buFont typeface="+mj-lt"/>
              <a:buAutoNum type="arabicPeriod"/>
            </a:pPr>
            <a:r>
              <a:rPr lang="en-GB" b="1" dirty="0"/>
              <a:t> Use a shell to handle file association automatically.</a:t>
            </a:r>
            <a:endParaRPr lang="en-GB" dirty="0"/>
          </a:p>
          <a:p>
            <a:endParaRPr lang="en-GB" dirty="0"/>
          </a:p>
          <a:p>
            <a:r>
              <a:rPr lang="en-GB" dirty="0"/>
              <a:t>For </a:t>
            </a:r>
            <a:r>
              <a:rPr lang="en-GB" b="1" dirty="0"/>
              <a:t>Python programs</a:t>
            </a:r>
            <a:r>
              <a:rPr lang="en-GB" dirty="0"/>
              <a:t>, the interpreter's full path is available in sys.executable. If you need file association on Windows, consider using </a:t>
            </a:r>
            <a:r>
              <a:rPr lang="en-GB" b="1" dirty="0"/>
              <a:t>os.startfile()</a:t>
            </a:r>
            <a:r>
              <a:rPr lang="en-GB" dirty="0"/>
              <a:t> instead.</a:t>
            </a:r>
          </a:p>
        </p:txBody>
      </p:sp>
    </p:spTree>
    <p:extLst>
      <p:ext uri="{BB962C8B-B14F-4D97-AF65-F5344CB8AC3E}">
        <p14:creationId xmlns:p14="http://schemas.microsoft.com/office/powerpoint/2010/main" val="48088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Capturing the </a:t>
            </a:r>
            <a:r>
              <a:rPr lang="en-GB" b="1" dirty="0"/>
              <a:t>stdout</a:t>
            </a:r>
            <a:r>
              <a:rPr lang="en-GB" dirty="0"/>
              <a:t> (standard output) from a child process using subprocess.run() is similar to using </a:t>
            </a:r>
            <a:r>
              <a:rPr lang="en-GB" b="1" dirty="0"/>
              <a:t>backticks ` ` </a:t>
            </a:r>
            <a:r>
              <a:rPr lang="en-GB" b="0" dirty="0"/>
              <a:t>or</a:t>
            </a:r>
            <a:r>
              <a:rPr lang="en-GB" b="1" dirty="0"/>
              <a:t> $(command) </a:t>
            </a:r>
            <a:r>
              <a:rPr lang="en-GB" b="0" dirty="0"/>
              <a:t>substitution in UNIX/Linux shells</a:t>
            </a:r>
            <a:r>
              <a:rPr lang="en-GB" dirty="0"/>
              <a:t>. This method allows you to retrieve the </a:t>
            </a:r>
            <a:r>
              <a:rPr lang="en-GB" b="0" dirty="0"/>
              <a:t>output directly into Python</a:t>
            </a:r>
            <a:r>
              <a:rPr lang="en-GB" dirty="0"/>
              <a:t>.</a:t>
            </a:r>
          </a:p>
          <a:p>
            <a:endParaRPr lang="en-GB" dirty="0"/>
          </a:p>
          <a:p>
            <a:r>
              <a:rPr lang="en-GB" dirty="0"/>
              <a:t>However, it is best suited for </a:t>
            </a:r>
            <a:r>
              <a:rPr lang="en-GB" b="1" dirty="0"/>
              <a:t>small amounts of data</a:t>
            </a:r>
            <a:r>
              <a:rPr lang="en-GB" dirty="0"/>
              <a:t> since the entire output is </a:t>
            </a:r>
            <a:r>
              <a:rPr lang="en-GB" b="1" dirty="0"/>
              <a:t>stored in memory</a:t>
            </a:r>
            <a:r>
              <a:rPr lang="en-GB" dirty="0"/>
              <a:t> before further processing can continue.</a:t>
            </a:r>
          </a:p>
          <a:p>
            <a:endParaRPr lang="en-GB" dirty="0"/>
          </a:p>
          <a:p>
            <a:r>
              <a:rPr lang="en-GB" dirty="0"/>
              <a:t>The </a:t>
            </a:r>
            <a:r>
              <a:rPr lang="en-GB" b="1" dirty="0"/>
              <a:t>CompletedProcess</a:t>
            </a:r>
            <a:r>
              <a:rPr lang="en-GB" dirty="0"/>
              <a:t> object returned by subprocess.run() includes the output from </a:t>
            </a:r>
            <a:r>
              <a:rPr lang="en-GB" b="0" dirty="0"/>
              <a:t>both</a:t>
            </a:r>
            <a:r>
              <a:rPr lang="en-GB" b="1" dirty="0"/>
              <a:t> stdout </a:t>
            </a:r>
            <a:r>
              <a:rPr lang="en-GB" b="0" dirty="0"/>
              <a:t>and</a:t>
            </a:r>
            <a:r>
              <a:rPr lang="en-GB" b="1" dirty="0"/>
              <a:t> stderr</a:t>
            </a:r>
            <a:r>
              <a:rPr lang="en-GB" dirty="0"/>
              <a:t>, but </a:t>
            </a:r>
            <a:r>
              <a:rPr lang="en-GB" b="1" dirty="0"/>
              <a:t>only</a:t>
            </a:r>
            <a:r>
              <a:rPr lang="en-GB" dirty="0"/>
              <a:t> if the process is executed with PIPE for these streams.</a:t>
            </a:r>
          </a:p>
          <a:p>
            <a:endParaRPr lang="en-GB" dirty="0"/>
          </a:p>
          <a:p>
            <a:r>
              <a:rPr lang="en-GB" dirty="0"/>
              <a:t>Both </a:t>
            </a:r>
            <a:r>
              <a:rPr lang="en-GB" b="1" dirty="0"/>
              <a:t>stdout and stderr</a:t>
            </a:r>
            <a:r>
              <a:rPr lang="en-GB" dirty="0"/>
              <a:t> are captured as </a:t>
            </a:r>
            <a:r>
              <a:rPr lang="en-GB" b="1" dirty="0"/>
              <a:t>byte streams</a:t>
            </a:r>
            <a:r>
              <a:rPr lang="en-GB" dirty="0"/>
              <a:t> rather than strings. If you need to manipulate the output as text, you may need to </a:t>
            </a:r>
            <a:r>
              <a:rPr lang="en-GB" b="1" dirty="0"/>
              <a:t>decode</a:t>
            </a:r>
            <a:r>
              <a:rPr lang="en-GB" dirty="0"/>
              <a:t> it. Alternatively, use </a:t>
            </a:r>
            <a:r>
              <a:rPr lang="en-GB" b="1" dirty="0"/>
              <a:t>text=True</a:t>
            </a:r>
            <a:r>
              <a:rPr lang="en-GB" dirty="0"/>
              <a:t> to return strings instead of bytes.</a:t>
            </a:r>
          </a:p>
        </p:txBody>
      </p:sp>
    </p:spTree>
    <p:extLst>
      <p:ext uri="{BB962C8B-B14F-4D97-AF65-F5344CB8AC3E}">
        <p14:creationId xmlns:p14="http://schemas.microsoft.com/office/powerpoint/2010/main" val="317121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Passing data through </a:t>
            </a:r>
            <a:r>
              <a:rPr lang="en-GB" b="1" dirty="0"/>
              <a:t>stdin</a:t>
            </a:r>
            <a:r>
              <a:rPr lang="en-GB" dirty="0"/>
              <a:t> is less common but can be useful. The </a:t>
            </a:r>
            <a:r>
              <a:rPr lang="en-GB" b="1" dirty="0"/>
              <a:t>subprocess.run </a:t>
            </a:r>
            <a:r>
              <a:rPr lang="en-GB" dirty="0"/>
              <a:t>interface simplifies this process for single strings using the input parameter.</a:t>
            </a:r>
          </a:p>
          <a:p>
            <a:pPr>
              <a:buNone/>
            </a:pPr>
            <a:endParaRPr lang="en-GB" dirty="0"/>
          </a:p>
          <a:p>
            <a:r>
              <a:rPr lang="en-GB" dirty="0"/>
              <a:t>However, note that native strings (str) cannot be used directly—input requires a bytes object.</a:t>
            </a:r>
          </a:p>
        </p:txBody>
      </p:sp>
    </p:spTree>
    <p:extLst>
      <p:ext uri="{BB962C8B-B14F-4D97-AF65-F5344CB8AC3E}">
        <p14:creationId xmlns:p14="http://schemas.microsoft.com/office/powerpoint/2010/main" val="266403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a:t>
            </a:r>
            <a:r>
              <a:rPr lang="en-GB" b="1" dirty="0"/>
              <a:t>subprocess.Popen() </a:t>
            </a:r>
            <a:r>
              <a:rPr lang="en-GB" dirty="0"/>
              <a:t>function is useful when executing multiple commands that need to interact through a pipeline. In this example:</a:t>
            </a:r>
          </a:p>
          <a:p>
            <a:pPr>
              <a:buNone/>
            </a:pPr>
            <a:endParaRPr lang="en-GB" dirty="0"/>
          </a:p>
          <a:p>
            <a:pPr lvl="1">
              <a:buFont typeface="+mj-lt"/>
              <a:buAutoNum type="arabicPeriod"/>
            </a:pPr>
            <a:r>
              <a:rPr lang="en-GB" dirty="0"/>
              <a:t> </a:t>
            </a:r>
            <a:r>
              <a:rPr lang="en-GB" b="1" dirty="0"/>
              <a:t>p1</a:t>
            </a:r>
            <a:r>
              <a:rPr lang="en-GB" dirty="0"/>
              <a:t> runs the </a:t>
            </a:r>
            <a:r>
              <a:rPr lang="en-GB" b="1" dirty="0"/>
              <a:t>dir</a:t>
            </a:r>
            <a:r>
              <a:rPr lang="en-GB" dirty="0"/>
              <a:t> command, listing directory contents. Its output is captured using stdout=subprocess.PIPE.</a:t>
            </a:r>
          </a:p>
          <a:p>
            <a:pPr lvl="1">
              <a:buFont typeface="+mj-lt"/>
              <a:buAutoNum type="arabicPeriod"/>
            </a:pPr>
            <a:r>
              <a:rPr lang="en-GB" dirty="0"/>
              <a:t> </a:t>
            </a:r>
            <a:r>
              <a:rPr lang="en-GB" b="1" dirty="0"/>
              <a:t>p2</a:t>
            </a:r>
            <a:r>
              <a:rPr lang="en-GB" dirty="0"/>
              <a:t> runs </a:t>
            </a:r>
            <a:r>
              <a:rPr lang="en-GB" b="1" dirty="0"/>
              <a:t>sort /R</a:t>
            </a:r>
            <a:r>
              <a:rPr lang="en-GB" dirty="0"/>
              <a:t>, which sorts input in reverse order. The stdin=p1.stdout parameter connects it to p1, creating a pipeline.</a:t>
            </a:r>
          </a:p>
          <a:p>
            <a:pPr lvl="1">
              <a:buFont typeface="+mj-lt"/>
              <a:buAutoNum type="arabicPeriod"/>
            </a:pPr>
            <a:r>
              <a:rPr lang="en-GB" dirty="0"/>
              <a:t> </a:t>
            </a:r>
            <a:r>
              <a:rPr lang="en-GB" b="1" dirty="0"/>
              <a:t>p1.stdout.close() </a:t>
            </a:r>
            <a:r>
              <a:rPr lang="en-GB" dirty="0"/>
              <a:t>prevents deadlocks by closing p1's output once it's passed to p2.</a:t>
            </a:r>
          </a:p>
          <a:p>
            <a:pPr lvl="1">
              <a:buFont typeface="+mj-lt"/>
              <a:buAutoNum type="arabicPeriod"/>
            </a:pPr>
            <a:r>
              <a:rPr lang="en-GB" dirty="0"/>
              <a:t> </a:t>
            </a:r>
            <a:r>
              <a:rPr lang="en-GB" b="1" dirty="0"/>
              <a:t>p2.communicate(</a:t>
            </a:r>
            <a:r>
              <a:rPr lang="en-GB" dirty="0"/>
              <a:t>) ensures p2 completes execution and retrieves its output (out) and errors (err).</a:t>
            </a:r>
          </a:p>
          <a:p>
            <a:pPr lvl="1">
              <a:buFont typeface="+mj-lt"/>
              <a:buAutoNum type="arabicPeriod"/>
            </a:pPr>
            <a:endParaRPr lang="en-GB" dirty="0"/>
          </a:p>
          <a:p>
            <a:r>
              <a:rPr lang="en-GB" dirty="0"/>
              <a:t>This approach allows for greater flexibility when chaining commands programmatically.</a:t>
            </a:r>
          </a:p>
          <a:p>
            <a:endParaRPr lang="en-US" dirty="0"/>
          </a:p>
        </p:txBody>
      </p:sp>
    </p:spTree>
    <p:extLst>
      <p:ext uri="{BB962C8B-B14F-4D97-AF65-F5344CB8AC3E}">
        <p14:creationId xmlns:p14="http://schemas.microsoft.com/office/powerpoint/2010/main" val="1723414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b="1" dirty="0"/>
              <a:t>Buffer Size Selection</a:t>
            </a:r>
          </a:p>
          <a:p>
            <a:pPr>
              <a:buNone/>
            </a:pPr>
            <a:r>
              <a:rPr lang="en-GB" dirty="0"/>
              <a:t>If unsure, use the default buffer size. The default value of -1 was updated in Python 3.3.1 to automatically use the system's default buffer size.</a:t>
            </a:r>
          </a:p>
          <a:p>
            <a:pPr>
              <a:buNone/>
            </a:pPr>
            <a:endParaRPr lang="en-GB" b="1" dirty="0"/>
          </a:p>
          <a:p>
            <a:pPr>
              <a:buNone/>
            </a:pPr>
            <a:r>
              <a:rPr lang="en-GB" b="1" dirty="0"/>
              <a:t>File Descriptor Inheritance</a:t>
            </a:r>
          </a:p>
          <a:p>
            <a:pPr>
              <a:buNone/>
            </a:pPr>
            <a:r>
              <a:rPr lang="en-GB" dirty="0"/>
              <a:t>In many languages, child processes inherit open file handles (file descriptors on UNIX). Older interfaces required manual handling (e.g., using fcntl on UNIX) to prevent this. However, subprocess disables inheritance by default (close_fds=True), except for stdin, stdout, and stderr, which are typically needed.</a:t>
            </a:r>
          </a:p>
          <a:p>
            <a:pPr>
              <a:buNone/>
            </a:pPr>
            <a:endParaRPr lang="en-GB" dirty="0"/>
          </a:p>
          <a:p>
            <a:pPr>
              <a:buNone/>
            </a:pPr>
            <a:r>
              <a:rPr lang="en-GB" b="1" dirty="0"/>
              <a:t>Windows-Specific Parameters</a:t>
            </a:r>
          </a:p>
          <a:p>
            <a:pPr lvl="1">
              <a:buFont typeface="Arial" panose="020B0604020202020204" pitchFamily="34" charset="0"/>
              <a:buChar char="•"/>
            </a:pPr>
            <a:r>
              <a:rPr lang="en-GB" b="1" dirty="0"/>
              <a:t> startupinfo</a:t>
            </a:r>
            <a:r>
              <a:rPr lang="en-GB" dirty="0"/>
              <a:t>: Controls the appearance of the new process’s main window (e.g., position, title).</a:t>
            </a:r>
          </a:p>
          <a:p>
            <a:pPr lvl="1">
              <a:buFont typeface="Arial" panose="020B0604020202020204" pitchFamily="34" charset="0"/>
              <a:buChar char="•"/>
            </a:pPr>
            <a:r>
              <a:rPr lang="en-GB" b="1" dirty="0"/>
              <a:t> creationflags</a:t>
            </a:r>
            <a:r>
              <a:rPr lang="en-GB" dirty="0"/>
              <a:t>: Defines process settings like priority levels.</a:t>
            </a:r>
          </a:p>
          <a:p>
            <a:pPr lvl="1">
              <a:buFont typeface="Arial" panose="020B0604020202020204" pitchFamily="34" charset="0"/>
              <a:buChar char="•"/>
            </a:pPr>
            <a:r>
              <a:rPr lang="en-GB" dirty="0"/>
              <a:t> For more details, refer to MSDN and the low-level Windows API function CreateProcess.</a:t>
            </a:r>
          </a:p>
        </p:txBody>
      </p:sp>
    </p:spTree>
    <p:extLst>
      <p:ext uri="{BB962C8B-B14F-4D97-AF65-F5344CB8AC3E}">
        <p14:creationId xmlns:p14="http://schemas.microsoft.com/office/powerpoint/2010/main" val="122507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Rot="1" noChangeAspect="1" noChangeArrowheads="1" noTextEdit="1"/>
          </p:cNvSpPr>
          <p:nvPr>
            <p:ph type="sldImg"/>
          </p:nvPr>
        </p:nvSpPr>
        <p:spPr>
          <a:ln/>
        </p:spPr>
      </p:sp>
      <p:sp>
        <p:nvSpPr>
          <p:cNvPr id="34822" name="Rectangle 5"/>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A </a:t>
            </a:r>
            <a:r>
              <a:rPr lang="en-GB" b="1" dirty="0"/>
              <a:t>thread</a:t>
            </a:r>
            <a:r>
              <a:rPr lang="en-GB" dirty="0"/>
              <a:t> is the smallest unit of execution within a process. Unlike processes, multiple threads within the same program share the same memory space and allow a program to perform multiple tasks concurrently within the same process.</a:t>
            </a:r>
          </a:p>
          <a:p>
            <a:pPr>
              <a:buFont typeface="Arial" panose="020B0604020202020204" pitchFamily="34" charset="0"/>
              <a:buChar char="•"/>
            </a:pPr>
            <a:endParaRPr lang="en-GB" b="1" dirty="0"/>
          </a:p>
          <a:p>
            <a:pPr>
              <a:buFont typeface="Arial" panose="020B0604020202020204" pitchFamily="34" charset="0"/>
              <a:buNone/>
            </a:pPr>
            <a:r>
              <a:rPr lang="en-GB" b="0" dirty="0"/>
              <a:t>Threads provide several benefits:</a:t>
            </a:r>
          </a:p>
          <a:p>
            <a:pPr lvl="1">
              <a:buFont typeface="Arial" panose="020B0604020202020204" pitchFamily="34" charset="0"/>
              <a:buChar char="•"/>
            </a:pPr>
            <a:r>
              <a:rPr lang="en-GB" b="1" dirty="0"/>
              <a:t> Lightweight: </a:t>
            </a:r>
            <a:r>
              <a:rPr lang="en-GB" b="0" dirty="0"/>
              <a:t>Threads share same memory and Python interpreter within the process.</a:t>
            </a:r>
          </a:p>
          <a:p>
            <a:pPr lvl="1">
              <a:buFont typeface="Arial" panose="020B0604020202020204" pitchFamily="34" charset="0"/>
              <a:buChar char="•"/>
            </a:pPr>
            <a:r>
              <a:rPr lang="en-GB" b="1" dirty="0"/>
              <a:t> Shared Resources</a:t>
            </a:r>
            <a:r>
              <a:rPr lang="en-GB" dirty="0"/>
              <a:t>: Threads can access the same data but requires synchronisation to avoid conflicts.</a:t>
            </a:r>
          </a:p>
          <a:p>
            <a:pPr lvl="1">
              <a:buFont typeface="Arial" panose="020B0604020202020204" pitchFamily="34" charset="0"/>
              <a:buChar char="•"/>
            </a:pPr>
            <a:r>
              <a:rPr lang="en-GB" b="1" dirty="0"/>
              <a:t> Fast Context Switching</a:t>
            </a:r>
            <a:r>
              <a:rPr lang="en-GB" dirty="0"/>
              <a:t>: Switching between threads is quicker than switching between processes.</a:t>
            </a:r>
          </a:p>
          <a:p>
            <a:pPr lvl="1">
              <a:buFont typeface="Arial" panose="020B0604020202020204" pitchFamily="34" charset="0"/>
              <a:buChar char="•"/>
            </a:pPr>
            <a:r>
              <a:rPr lang="en-GB" b="1" dirty="0"/>
              <a:t> Concurrency, not always parallelism:</a:t>
            </a:r>
            <a:r>
              <a:rPr lang="en-GB" dirty="0"/>
              <a:t> Due to Python’s </a:t>
            </a:r>
            <a:r>
              <a:rPr lang="en-GB" b="1" dirty="0"/>
              <a:t>Global Interpreter Lock (GIL)</a:t>
            </a:r>
            <a:r>
              <a:rPr lang="en-GB" dirty="0"/>
              <a:t>, threads enable concurrency but not true parallelism for CPU-bound tasks. However, multi-threading is useful for </a:t>
            </a:r>
            <a:r>
              <a:rPr lang="en-GB" b="1" dirty="0"/>
              <a:t>I/O-bound</a:t>
            </a:r>
            <a:r>
              <a:rPr lang="en-GB" dirty="0"/>
              <a:t> operations, such as file handling or network requests.</a:t>
            </a:r>
          </a:p>
          <a:p>
            <a:pPr>
              <a:buNone/>
            </a:pPr>
            <a:endParaRPr lang="en-GB" b="1" dirty="0"/>
          </a:p>
          <a:p>
            <a:r>
              <a:rPr lang="en-GB" dirty="0"/>
              <a:t>A thread goes through several states during its lifecycle. When a thread is </a:t>
            </a:r>
            <a:r>
              <a:rPr lang="en-GB" b="0" dirty="0"/>
              <a:t>created but not yet started</a:t>
            </a:r>
            <a:r>
              <a:rPr lang="en-GB" dirty="0"/>
              <a:t>, it is in the </a:t>
            </a:r>
            <a:r>
              <a:rPr lang="en-GB" b="1" dirty="0"/>
              <a:t>New</a:t>
            </a:r>
            <a:r>
              <a:rPr lang="en-GB" dirty="0"/>
              <a:t> state. Once started, it moves to the </a:t>
            </a:r>
            <a:r>
              <a:rPr lang="en-GB" b="1" dirty="0"/>
              <a:t>Running</a:t>
            </a:r>
            <a:r>
              <a:rPr lang="en-GB" dirty="0"/>
              <a:t> state, where it actively executes code. If the thread encounters a resource constraint (e.g., waiting for I/O or a lock), it enters the </a:t>
            </a:r>
            <a:r>
              <a:rPr lang="en-GB" b="1" dirty="0"/>
              <a:t>Blocked</a:t>
            </a:r>
            <a:r>
              <a:rPr lang="en-GB" dirty="0"/>
              <a:t> state until the resource becomes available. Finally, when the thread </a:t>
            </a:r>
            <a:r>
              <a:rPr lang="en-GB" b="0" dirty="0"/>
              <a:t>completes execution or is forcefully stopped</a:t>
            </a:r>
            <a:r>
              <a:rPr lang="en-GB" dirty="0"/>
              <a:t>, it enters the </a:t>
            </a:r>
            <a:r>
              <a:rPr lang="en-GB" b="1" dirty="0"/>
              <a:t>Terminated</a:t>
            </a:r>
            <a:r>
              <a:rPr lang="en-GB" dirty="0"/>
              <a:t> state, where it can no longer run.</a:t>
            </a:r>
          </a:p>
          <a:p>
            <a:pPr>
              <a:buNone/>
            </a:pPr>
            <a:endParaRPr lang="en-GB" dirty="0"/>
          </a:p>
          <a:p>
            <a:pPr>
              <a:buNone/>
            </a:pPr>
            <a:r>
              <a:rPr lang="en-GB" dirty="0"/>
              <a:t>Since threads share memory, multiple threads modifying shared data simultaneously can lead to </a:t>
            </a:r>
            <a:r>
              <a:rPr lang="en-GB" b="1" dirty="0"/>
              <a:t>race conditions</a:t>
            </a:r>
            <a:r>
              <a:rPr lang="en-GB" dirty="0"/>
              <a:t>, causing unpredictable behaviour. To prevent this:</a:t>
            </a:r>
          </a:p>
          <a:p>
            <a:pPr lvl="1">
              <a:buFont typeface="Arial" panose="020B0604020202020204" pitchFamily="34" charset="0"/>
              <a:buChar char="•"/>
            </a:pPr>
            <a:r>
              <a:rPr lang="en-GB" dirty="0"/>
              <a:t> Use </a:t>
            </a:r>
            <a:r>
              <a:rPr lang="en-GB" b="1" dirty="0"/>
              <a:t>locks (threading.Lock)</a:t>
            </a:r>
            <a:r>
              <a:rPr lang="en-GB" dirty="0"/>
              <a:t> to synchronize access to shared resources and ensure that only one thread modifies data.</a:t>
            </a:r>
          </a:p>
          <a:p>
            <a:pPr lvl="1">
              <a:buFont typeface="Arial" panose="020B0604020202020204" pitchFamily="34" charset="0"/>
              <a:buChar char="•"/>
            </a:pPr>
            <a:r>
              <a:rPr lang="en-GB" dirty="0"/>
              <a:t> Be cautious of </a:t>
            </a:r>
            <a:r>
              <a:rPr lang="en-GB" b="1" dirty="0"/>
              <a:t>deadlocks</a:t>
            </a:r>
            <a:r>
              <a:rPr lang="en-GB" dirty="0"/>
              <a:t>, where two or more threads become stuck waiting for each other to release a resource, preventing further execution.</a:t>
            </a:r>
          </a:p>
          <a:p>
            <a:pPr>
              <a:buNone/>
            </a:pPr>
            <a:endParaRPr lang="en-GB" b="1" dirty="0"/>
          </a:p>
          <a:p>
            <a:pPr>
              <a:buNone/>
            </a:pPr>
            <a:r>
              <a:rPr lang="en-GB" dirty="0"/>
              <a:t>Python modules offer different approaches for handling concurrency:</a:t>
            </a:r>
          </a:p>
          <a:p>
            <a:pPr lvl="1">
              <a:buFont typeface="Arial" panose="020B0604020202020204" pitchFamily="34" charset="0"/>
              <a:buChar char="•"/>
            </a:pPr>
            <a:r>
              <a:rPr lang="en-GB" b="1" dirty="0"/>
              <a:t> threading </a:t>
            </a:r>
            <a:r>
              <a:rPr lang="en-GB" dirty="0"/>
              <a:t>– this implements traditional multi-threading, where multiple threads run concurrently but are still restricted by the </a:t>
            </a:r>
            <a:r>
              <a:rPr lang="en-GB" b="1" dirty="0"/>
              <a:t>Global Interpreter Lock (GIL)</a:t>
            </a:r>
            <a:r>
              <a:rPr lang="en-GB" dirty="0"/>
              <a:t>. Best suited for </a:t>
            </a:r>
            <a:r>
              <a:rPr lang="en-GB" b="1" dirty="0"/>
              <a:t>I/O-bound tasks</a:t>
            </a:r>
            <a:r>
              <a:rPr lang="en-GB" dirty="0"/>
              <a:t>, such as file operations or network requests.</a:t>
            </a:r>
          </a:p>
          <a:p>
            <a:pPr lvl="1">
              <a:buFont typeface="Arial" panose="020B0604020202020204" pitchFamily="34" charset="0"/>
              <a:buChar char="•"/>
            </a:pPr>
            <a:r>
              <a:rPr lang="en-GB" b="1" dirty="0"/>
              <a:t> asyncio </a:t>
            </a:r>
            <a:r>
              <a:rPr lang="en-GB" dirty="0"/>
              <a:t>– this uses a </a:t>
            </a:r>
            <a:r>
              <a:rPr lang="en-GB" b="1" dirty="0"/>
              <a:t>single-threaded, non-blocking</a:t>
            </a:r>
            <a:r>
              <a:rPr lang="en-GB" dirty="0"/>
              <a:t> event loop with </a:t>
            </a:r>
            <a:r>
              <a:rPr lang="en-GB" b="1" dirty="0"/>
              <a:t>async coroutines</a:t>
            </a:r>
            <a:r>
              <a:rPr lang="en-GB" dirty="0"/>
              <a:t>, allowing efficient management of thousands of lightweight tasks. Ideal for </a:t>
            </a:r>
            <a:r>
              <a:rPr lang="en-GB" b="1" dirty="0"/>
              <a:t>asynchronous </a:t>
            </a:r>
            <a:r>
              <a:rPr lang="en-GB" b="0" dirty="0"/>
              <a:t>operations</a:t>
            </a:r>
            <a:r>
              <a:rPr lang="en-GB" dirty="0"/>
              <a:t> like UI interfaces, web requests, database queries, and real-time applications.</a:t>
            </a:r>
          </a:p>
          <a:p>
            <a:pPr>
              <a:buNone/>
            </a:pPr>
            <a:endParaRPr lang="en-GB" dirty="0"/>
          </a:p>
          <a:p>
            <a:r>
              <a:rPr lang="en-GB" dirty="0"/>
              <a:t>It's time to explore how to use the </a:t>
            </a:r>
            <a:r>
              <a:rPr lang="en-GB" b="1" dirty="0"/>
              <a:t>threading</a:t>
            </a:r>
            <a:r>
              <a:rPr lang="en-GB" dirty="0"/>
              <a:t> and </a:t>
            </a:r>
            <a:r>
              <a:rPr lang="en-GB" b="1" dirty="0"/>
              <a:t>asyncio</a:t>
            </a:r>
            <a:r>
              <a:rPr lang="en-GB" dirty="0"/>
              <a:t> modules.</a:t>
            </a:r>
          </a:p>
        </p:txBody>
      </p:sp>
    </p:spTree>
    <p:extLst>
      <p:ext uri="{BB962C8B-B14F-4D97-AF65-F5344CB8AC3E}">
        <p14:creationId xmlns:p14="http://schemas.microsoft.com/office/powerpoint/2010/main" val="1890645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0D9C4-DD9D-6329-9021-B6C1613BFA5E}"/>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81C98F3F-B672-581B-C7F0-5B8E497A5858}"/>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E5616E16-6F3A-04AE-10D2-E976F642DCA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This program simulates a simple race where two racers progress in increments of 100 meters at different speeds. The </a:t>
            </a:r>
            <a:r>
              <a:rPr lang="en-GB" b="1" dirty="0"/>
              <a:t>c_race</a:t>
            </a:r>
            <a:r>
              <a:rPr lang="en-GB" dirty="0"/>
              <a:t> function takes a racer’s name and a </a:t>
            </a:r>
            <a:r>
              <a:rPr lang="en-GB" b="1" dirty="0"/>
              <a:t>handicap (delay time per step)</a:t>
            </a:r>
            <a:r>
              <a:rPr lang="en-GB" dirty="0"/>
              <a:t>, printing their progress every 100 meters and pausing based on the handicap value using time.sleep().</a:t>
            </a:r>
          </a:p>
          <a:p>
            <a:pPr>
              <a:buNone/>
            </a:pPr>
            <a:endParaRPr lang="en-GB" dirty="0"/>
          </a:p>
          <a:p>
            <a:r>
              <a:rPr lang="en-GB" dirty="0"/>
              <a:t>The program runs </a:t>
            </a:r>
            <a:r>
              <a:rPr lang="en-GB" b="1" dirty="0"/>
              <a:t>sequentially</a:t>
            </a:r>
            <a:r>
              <a:rPr lang="en-GB" dirty="0"/>
              <a:t>, meaning </a:t>
            </a:r>
            <a:r>
              <a:rPr lang="en-GB" b="1" dirty="0"/>
              <a:t>Racer 1</a:t>
            </a:r>
            <a:r>
              <a:rPr lang="en-GB" dirty="0"/>
              <a:t> completes their race </a:t>
            </a:r>
            <a:r>
              <a:rPr lang="en-GB" b="1" dirty="0"/>
              <a:t>before</a:t>
            </a:r>
            <a:r>
              <a:rPr lang="en-GB" dirty="0"/>
              <a:t> </a:t>
            </a:r>
            <a:r>
              <a:rPr lang="en-GB" b="1" dirty="0"/>
              <a:t>Racer 2</a:t>
            </a:r>
            <a:r>
              <a:rPr lang="en-GB" dirty="0"/>
              <a:t> starts. Since Python executes functions one at a time in a single-threaded environment, the second racer must wait for the first to finish. </a:t>
            </a:r>
          </a:p>
          <a:p>
            <a:endParaRPr lang="en-GB" dirty="0"/>
          </a:p>
          <a:p>
            <a:endParaRPr lang="en-GB" dirty="0"/>
          </a:p>
        </p:txBody>
      </p:sp>
    </p:spTree>
    <p:extLst>
      <p:ext uri="{BB962C8B-B14F-4D97-AF65-F5344CB8AC3E}">
        <p14:creationId xmlns:p14="http://schemas.microsoft.com/office/powerpoint/2010/main" val="62077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8283-88F0-C135-C8ED-5C230D24676B}"/>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21E19C5F-DDD7-731A-6B44-8409CAB66193}"/>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33355F26-D019-13AB-C4E0-03956DC4E08B}"/>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Unlike the single-threaded version, the </a:t>
            </a:r>
            <a:r>
              <a:rPr lang="en-GB" b="1" dirty="0"/>
              <a:t>multi-threaded implementation</a:t>
            </a:r>
            <a:r>
              <a:rPr lang="en-GB" dirty="0"/>
              <a:t> allows both racers to progress </a:t>
            </a:r>
            <a:r>
              <a:rPr lang="en-GB" b="0" dirty="0"/>
              <a:t>simultaneously</a:t>
            </a:r>
            <a:r>
              <a:rPr lang="en-GB" dirty="0"/>
              <a:t>. The threading.Thread class is used to create separate threads for each racer, with start() beginning execution in parallel and join() ensuring all threads are complete before the program exits.</a:t>
            </a:r>
          </a:p>
          <a:p>
            <a:pPr>
              <a:buNone/>
            </a:pPr>
            <a:endParaRPr lang="en-GB" dirty="0"/>
          </a:p>
          <a:p>
            <a:r>
              <a:rPr lang="en-GB" dirty="0"/>
              <a:t>Because </a:t>
            </a:r>
            <a:r>
              <a:rPr lang="en-GB" b="1" dirty="0"/>
              <a:t>threads share the same memory space</a:t>
            </a:r>
            <a:r>
              <a:rPr lang="en-GB" dirty="0"/>
              <a:t>, using threading enables </a:t>
            </a:r>
            <a:r>
              <a:rPr lang="en-GB" b="1" dirty="0"/>
              <a:t>concurrency</a:t>
            </a:r>
            <a:r>
              <a:rPr lang="en-GB" dirty="0"/>
              <a:t>, making it ideal for </a:t>
            </a:r>
            <a:r>
              <a:rPr lang="en-GB" b="1" dirty="0"/>
              <a:t>I/O-bound tasks</a:t>
            </a:r>
            <a:r>
              <a:rPr lang="en-GB" dirty="0"/>
              <a:t>. However, due to Python’s </a:t>
            </a:r>
            <a:r>
              <a:rPr lang="en-GB" b="1" dirty="0"/>
              <a:t>Global Interpreter Lock (GIL)</a:t>
            </a:r>
            <a:r>
              <a:rPr lang="en-GB" dirty="0"/>
              <a:t>, this approach does not achieve true parallel execution for </a:t>
            </a:r>
            <a:r>
              <a:rPr lang="en-GB" b="1" dirty="0"/>
              <a:t>CPU-bound tasks</a:t>
            </a:r>
            <a:r>
              <a:rPr lang="en-GB" dirty="0"/>
              <a:t>.</a:t>
            </a:r>
          </a:p>
          <a:p>
            <a:endParaRPr lang="en-GB" dirty="0"/>
          </a:p>
          <a:p>
            <a:r>
              <a:rPr lang="en-GB" dirty="0"/>
              <a:t>And in this instance, it results in a more exciting cycle race!</a:t>
            </a:r>
          </a:p>
        </p:txBody>
      </p:sp>
    </p:spTree>
    <p:extLst>
      <p:ext uri="{BB962C8B-B14F-4D97-AF65-F5344CB8AC3E}">
        <p14:creationId xmlns:p14="http://schemas.microsoft.com/office/powerpoint/2010/main" val="1362577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threading module provides several synchronization objects to help </a:t>
            </a:r>
            <a:r>
              <a:rPr lang="en-GB" b="1" dirty="0"/>
              <a:t>coordinate</a:t>
            </a:r>
            <a:r>
              <a:rPr lang="en-GB" dirty="0"/>
              <a:t> thread execution and prevent </a:t>
            </a:r>
            <a:r>
              <a:rPr lang="en-GB" b="1" dirty="0"/>
              <a:t>race conditions</a:t>
            </a:r>
            <a:r>
              <a:rPr lang="en-GB" dirty="0"/>
              <a:t>. These objects ensure safe access to shared resources and control the flow of multiple threads.</a:t>
            </a:r>
          </a:p>
          <a:p>
            <a:pPr>
              <a:buNone/>
            </a:pPr>
            <a:endParaRPr lang="en-GB" dirty="0"/>
          </a:p>
          <a:p>
            <a:pPr lvl="1">
              <a:buFont typeface="Arial" panose="020B0604020202020204" pitchFamily="34" charset="0"/>
              <a:buChar char="•"/>
            </a:pPr>
            <a:r>
              <a:rPr lang="en-GB" b="1" dirty="0"/>
              <a:t> Condition Variables</a:t>
            </a:r>
            <a:r>
              <a:rPr lang="en-GB" dirty="0"/>
              <a:t> – Derived from the POSIX pthreads library, condition variables include an internal Lock to protect a </a:t>
            </a:r>
            <a:r>
              <a:rPr lang="en-GB" b="1" dirty="0"/>
              <a:t>predicate (</a:t>
            </a:r>
            <a:r>
              <a:rPr lang="en-GB" b="0" dirty="0"/>
              <a:t>a shared condition that threads check before proceeding)</a:t>
            </a:r>
            <a:r>
              <a:rPr lang="en-GB" dirty="0"/>
              <a:t>. They are more complex than Event objects but useful for </a:t>
            </a:r>
            <a:r>
              <a:rPr lang="en-GB" b="1" dirty="0"/>
              <a:t>fine-grained</a:t>
            </a:r>
            <a:r>
              <a:rPr lang="en-GB" dirty="0"/>
              <a:t> synchronization.</a:t>
            </a:r>
          </a:p>
          <a:p>
            <a:pPr lvl="1">
              <a:buFont typeface="Arial" panose="020B0604020202020204" pitchFamily="34" charset="0"/>
              <a:buChar char="•"/>
            </a:pPr>
            <a:r>
              <a:rPr lang="en-GB" b="1" dirty="0"/>
              <a:t> Events</a:t>
            </a:r>
            <a:r>
              <a:rPr lang="en-GB" dirty="0"/>
              <a:t> – Simple and easy to use, Event objects allow one thread to </a:t>
            </a:r>
            <a:r>
              <a:rPr lang="en-GB" b="1" dirty="0"/>
              <a:t>signal</a:t>
            </a:r>
            <a:r>
              <a:rPr lang="en-GB" dirty="0"/>
              <a:t> others when a condition is met. Threads </a:t>
            </a:r>
            <a:r>
              <a:rPr lang="en-GB" b="1" dirty="0"/>
              <a:t>wait</a:t>
            </a:r>
            <a:r>
              <a:rPr lang="en-GB" dirty="0"/>
              <a:t> for an event to be set, and another thread </a:t>
            </a:r>
            <a:r>
              <a:rPr lang="en-GB" b="1" dirty="0"/>
              <a:t>releases</a:t>
            </a:r>
            <a:r>
              <a:rPr lang="en-GB" dirty="0"/>
              <a:t> them. They also support a </a:t>
            </a:r>
            <a:r>
              <a:rPr lang="en-GB" b="1" dirty="0"/>
              <a:t>timeout</a:t>
            </a:r>
            <a:r>
              <a:rPr lang="en-GB" dirty="0"/>
              <a:t>, making them ideal for </a:t>
            </a:r>
            <a:r>
              <a:rPr lang="en-GB" b="1" dirty="0"/>
              <a:t>coordination</a:t>
            </a:r>
            <a:r>
              <a:rPr lang="en-GB" dirty="0"/>
              <a:t> without explicit locking.</a:t>
            </a:r>
          </a:p>
          <a:p>
            <a:pPr lvl="1">
              <a:buFont typeface="Arial" panose="020B0604020202020204" pitchFamily="34" charset="0"/>
              <a:buChar char="•"/>
            </a:pPr>
            <a:r>
              <a:rPr lang="en-GB" b="1" dirty="0"/>
              <a:t> Thread-Local Storage (TLS)</a:t>
            </a:r>
            <a:r>
              <a:rPr lang="en-GB" dirty="0"/>
              <a:t> – </a:t>
            </a:r>
            <a:r>
              <a:rPr lang="en-GB" b="0" dirty="0"/>
              <a:t>Allows each thread to have its own version of a global variable, </a:t>
            </a:r>
            <a:r>
              <a:rPr lang="en-GB" dirty="0"/>
              <a:t>making it thread-safe. </a:t>
            </a:r>
            <a:r>
              <a:rPr lang="en-GB" b="0" dirty="0"/>
              <a:t>While considered a hack for converting single-threaded code to multi-threaded - it's better to avoid global variables altogether.</a:t>
            </a:r>
          </a:p>
          <a:p>
            <a:pPr lvl="1">
              <a:buFont typeface="Arial" panose="020B0604020202020204" pitchFamily="34" charset="0"/>
              <a:buChar char="•"/>
            </a:pPr>
            <a:r>
              <a:rPr lang="en-GB" b="1" dirty="0"/>
              <a:t> Locks</a:t>
            </a:r>
            <a:r>
              <a:rPr lang="en-GB" dirty="0"/>
              <a:t> – The fundamental synchronization primitive. A Lock can be either </a:t>
            </a:r>
            <a:r>
              <a:rPr lang="en-GB" b="1" dirty="0"/>
              <a:t>acquired</a:t>
            </a:r>
            <a:r>
              <a:rPr lang="en-GB" dirty="0"/>
              <a:t> (owned by a thread) or </a:t>
            </a:r>
            <a:r>
              <a:rPr lang="en-GB" b="1" dirty="0"/>
              <a:t>released</a:t>
            </a:r>
            <a:r>
              <a:rPr lang="en-GB" dirty="0"/>
              <a:t>, ensuring </a:t>
            </a:r>
            <a:r>
              <a:rPr lang="en-GB" b="1" dirty="0"/>
              <a:t>mutual exclusion</a:t>
            </a:r>
            <a:r>
              <a:rPr lang="en-GB" dirty="0"/>
              <a:t> for shared resources. If another thread tries to acquire an already locked resource, it must </a:t>
            </a:r>
            <a:r>
              <a:rPr lang="en-GB" b="1" dirty="0"/>
              <a:t>wait</a:t>
            </a:r>
            <a:r>
              <a:rPr lang="en-GB" dirty="0"/>
              <a:t> until it is released.</a:t>
            </a:r>
          </a:p>
          <a:p>
            <a:pPr lvl="1">
              <a:buFont typeface="Arial" panose="020B0604020202020204" pitchFamily="34" charset="0"/>
              <a:buChar char="•"/>
            </a:pPr>
            <a:r>
              <a:rPr lang="en-GB" b="1" dirty="0"/>
              <a:t> Semaphores</a:t>
            </a:r>
            <a:r>
              <a:rPr lang="en-GB" dirty="0"/>
              <a:t> – Unlike locks, </a:t>
            </a:r>
            <a:r>
              <a:rPr lang="en-GB" b="0" dirty="0"/>
              <a:t>semaphores do not have an owner</a:t>
            </a:r>
            <a:r>
              <a:rPr lang="en-GB" dirty="0"/>
              <a:t>. They control access to a </a:t>
            </a:r>
            <a:r>
              <a:rPr lang="en-GB" b="0" dirty="0"/>
              <a:t>limited number of resources</a:t>
            </a:r>
            <a:r>
              <a:rPr lang="en-GB" dirty="0"/>
              <a:t>, allowing multiple threads to proceed up to a specified limit. If the limit is reached, additional threads must </a:t>
            </a:r>
            <a:r>
              <a:rPr lang="en-GB" b="1" dirty="0"/>
              <a:t>wait</a:t>
            </a:r>
            <a:r>
              <a:rPr lang="en-GB" dirty="0"/>
              <a:t> until a slot becomes available.</a:t>
            </a:r>
          </a:p>
          <a:p>
            <a:pPr lvl="1">
              <a:buFont typeface="Arial" panose="020B0604020202020204" pitchFamily="34" charset="0"/>
              <a:buChar char="•"/>
            </a:pPr>
            <a:r>
              <a:rPr lang="en-GB" b="1" dirty="0"/>
              <a:t> Timers</a:t>
            </a:r>
            <a:r>
              <a:rPr lang="en-GB" dirty="0"/>
              <a:t> – Used to </a:t>
            </a:r>
            <a:r>
              <a:rPr lang="en-GB" b="1" dirty="0"/>
              <a:t>trigger functions</a:t>
            </a:r>
            <a:r>
              <a:rPr lang="en-GB" dirty="0"/>
              <a:t> after a specified delay or at </a:t>
            </a:r>
            <a:r>
              <a:rPr lang="en-GB" b="1" dirty="0"/>
              <a:t>regular intervals</a:t>
            </a:r>
            <a:r>
              <a:rPr lang="en-GB" dirty="0"/>
              <a:t>. This is useful for </a:t>
            </a:r>
            <a:r>
              <a:rPr lang="en-GB" b="1" dirty="0"/>
              <a:t>scheduled tasks</a:t>
            </a:r>
            <a:r>
              <a:rPr lang="en-GB" dirty="0"/>
              <a:t> or periodic updates in multi-threaded programs.</a:t>
            </a:r>
          </a:p>
          <a:p>
            <a:pPr lvl="1">
              <a:buFont typeface="Arial" panose="020B0604020202020204" pitchFamily="34" charset="0"/>
              <a:buChar char="•"/>
            </a:pPr>
            <a:endParaRPr lang="en-GB" dirty="0"/>
          </a:p>
          <a:p>
            <a:r>
              <a:rPr lang="en-GB" b="0" dirty="0"/>
              <a:t>By choosing the right synchronisation mechanism you can manage concurrent execution and safer access to shared resources without unnecessary complexity. 🚀</a:t>
            </a:r>
          </a:p>
        </p:txBody>
      </p:sp>
    </p:spTree>
    <p:extLst>
      <p:ext uri="{BB962C8B-B14F-4D97-AF65-F5344CB8AC3E}">
        <p14:creationId xmlns:p14="http://schemas.microsoft.com/office/powerpoint/2010/main" val="350887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the cycle race simulation, using locks from the threading module ensures that shared resources are accessed safely when multiple threads are running concurrently. This prevents race conditions where threads might attempt to modify shared data simultaneously, leading to unpredictable results. By acquiring a lock before accessing shared data and releasing it afterward, we can ensure that only one thread modifies the resource at a time.</a:t>
            </a:r>
          </a:p>
          <a:p>
            <a:pPr>
              <a:buNone/>
            </a:pPr>
            <a:endParaRPr lang="en-GB" dirty="0"/>
          </a:p>
          <a:p>
            <a:pPr>
              <a:buNone/>
            </a:pPr>
            <a:r>
              <a:rPr lang="en-GB" dirty="0"/>
              <a:t>The </a:t>
            </a:r>
            <a:r>
              <a:rPr lang="en-GB" b="1" dirty="0"/>
              <a:t>Lock object</a:t>
            </a:r>
            <a:r>
              <a:rPr lang="en-GB" dirty="0"/>
              <a:t> acts as a gatekeeper, allowing a thread to proceed while blocking others until the lock is released. This approach is useful in scenarios where multiple threads need to write to a shared console or update a shared data structure, such as the race progress.</a:t>
            </a:r>
          </a:p>
          <a:p>
            <a:pPr>
              <a:buNone/>
            </a:pPr>
            <a:endParaRPr lang="en-GB" dirty="0"/>
          </a:p>
          <a:p>
            <a:pPr>
              <a:buNone/>
            </a:pPr>
            <a:r>
              <a:rPr lang="en-GB" dirty="0"/>
              <a:t>In the code example, we wrap the critical section of the code — the part where the distance covered by each racer is printed — inside a lock. This prevents the output from becoming jumbled due to simultaneous access by different threads. By doing so, the race simulation output remains clear and accurate.</a:t>
            </a:r>
          </a:p>
          <a:p>
            <a:pPr>
              <a:buNone/>
            </a:pPr>
            <a:endParaRPr lang="en-GB" dirty="0"/>
          </a:p>
          <a:p>
            <a:r>
              <a:rPr lang="en-GB" dirty="0"/>
              <a:t>An alternative way to manage locks is through explicit calls to </a:t>
            </a:r>
            <a:r>
              <a:rPr lang="en-GB" b="1" dirty="0"/>
              <a:t>.acquire() </a:t>
            </a:r>
            <a:r>
              <a:rPr lang="en-GB" dirty="0"/>
              <a:t>and </a:t>
            </a:r>
            <a:r>
              <a:rPr lang="en-GB" b="1" dirty="0"/>
              <a:t>.release(). </a:t>
            </a:r>
            <a:r>
              <a:rPr lang="en-GB" dirty="0"/>
              <a:t>While using the </a:t>
            </a:r>
            <a:r>
              <a:rPr lang="en-GB" b="1" dirty="0"/>
              <a:t>with</a:t>
            </a:r>
            <a:r>
              <a:rPr lang="en-GB" dirty="0"/>
              <a:t> statement is often preferred for its simplicity and automatic handling of exceptions, explicitly acquiring and releasing the lock allows for more fine-grained control. For instance, you can acquire the lock, perform multiple operations, and then release the lock only when all operations are complete. However, this approach requires careful handling to avoid deadlock situations where a thread holds a lock indefinitely, preventing other threads from proceeding.</a:t>
            </a:r>
          </a:p>
        </p:txBody>
      </p:sp>
    </p:spTree>
    <p:extLst>
      <p:ext uri="{BB962C8B-B14F-4D97-AF65-F5344CB8AC3E}">
        <p14:creationId xmlns:p14="http://schemas.microsoft.com/office/powerpoint/2010/main" val="469910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2856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a:t>
            </a:r>
            <a:r>
              <a:rPr lang="en-GB" b="1" dirty="0"/>
              <a:t>Global Interpreter Lock (GIL)</a:t>
            </a:r>
            <a:r>
              <a:rPr lang="en-GB" dirty="0"/>
              <a:t> in </a:t>
            </a:r>
            <a:r>
              <a:rPr lang="en-GB" b="1" dirty="0"/>
              <a:t>CPython</a:t>
            </a:r>
            <a:r>
              <a:rPr lang="en-GB" dirty="0"/>
              <a:t> ensures that </a:t>
            </a:r>
            <a:r>
              <a:rPr lang="en-GB" b="0" dirty="0"/>
              <a:t>only one thread can execute Python bytecode at a time,</a:t>
            </a:r>
            <a:r>
              <a:rPr lang="en-GB" dirty="0"/>
              <a:t> even on multi-core CPUs.</a:t>
            </a:r>
          </a:p>
          <a:p>
            <a:pPr>
              <a:buNone/>
            </a:pPr>
            <a:endParaRPr lang="en-GB" dirty="0"/>
          </a:p>
          <a:p>
            <a:r>
              <a:rPr lang="en-GB" dirty="0"/>
              <a:t>By default, the </a:t>
            </a:r>
            <a:r>
              <a:rPr lang="en-GB" b="0" dirty="0"/>
              <a:t>GIL is released whenever I/O occurs or every </a:t>
            </a:r>
            <a:r>
              <a:rPr lang="en-GB" b="1" dirty="0"/>
              <a:t>100 ticks</a:t>
            </a:r>
            <a:r>
              <a:rPr lang="en-GB" dirty="0"/>
              <a:t>, where </a:t>
            </a:r>
            <a:r>
              <a:rPr lang="en-GB" b="1" dirty="0"/>
              <a:t>a </a:t>
            </a:r>
            <a:r>
              <a:rPr lang="en-GB" b="0" dirty="0"/>
              <a:t>tick is roughly a hundred-byte code instructions</a:t>
            </a:r>
            <a:r>
              <a:rPr lang="en-GB" dirty="0"/>
              <a:t>. However, if a complex operation (such as a math function) executes as </a:t>
            </a:r>
            <a:r>
              <a:rPr lang="en-GB" b="0" dirty="0"/>
              <a:t>a single bytecode operation, the GIL will not be released </a:t>
            </a:r>
            <a:r>
              <a:rPr lang="en-GB" dirty="0"/>
              <a:t>until that operation completes.</a:t>
            </a:r>
          </a:p>
          <a:p>
            <a:endParaRPr lang="en-GB" dirty="0"/>
          </a:p>
          <a:p>
            <a:pPr>
              <a:buNone/>
            </a:pPr>
            <a:r>
              <a:rPr lang="en-GB" b="0" dirty="0"/>
              <a:t>The Global Interpreter Lock (GIL) is like a traffic light, switching between threads, creating the illusion of concurrency, but in reality, only one thread runs at a time – even on multi-core CPUs. However, for I/O-bound tasks (such as network requests or file reading), the GIL is temporarily released while waiting, allowing other threads to run during that time.</a:t>
            </a:r>
          </a:p>
          <a:p>
            <a:endParaRPr lang="en-GB" dirty="0"/>
          </a:p>
          <a:p>
            <a:r>
              <a:rPr lang="en-GB" dirty="0"/>
              <a:t>There are exceptions, </a:t>
            </a:r>
            <a:r>
              <a:rPr lang="en-GB" b="0" dirty="0"/>
              <a:t>GIL does not apply to </a:t>
            </a:r>
            <a:r>
              <a:rPr lang="en-GB" b="1" dirty="0"/>
              <a:t>C extensions </a:t>
            </a:r>
            <a:r>
              <a:rPr lang="en-GB" b="0" dirty="0"/>
              <a:t>or </a:t>
            </a:r>
            <a:r>
              <a:rPr lang="en-GB" b="1" dirty="0"/>
              <a:t>built-in C modules</a:t>
            </a:r>
            <a:r>
              <a:rPr lang="en-GB" b="0" dirty="0"/>
              <a:t>. These can release the GIL voluntarily, allowing true parallel execution for CPU-bound tasks.</a:t>
            </a:r>
          </a:p>
          <a:p>
            <a:endParaRPr lang="en-GB" dirty="0"/>
          </a:p>
          <a:p>
            <a:r>
              <a:rPr lang="en-GB" dirty="0"/>
              <a:t>And GIL is just not a problem for Python, Ruby has a similar mechanism called the </a:t>
            </a:r>
            <a:r>
              <a:rPr lang="en-GB" b="1" dirty="0"/>
              <a:t>Global VM Lock (GVL)</a:t>
            </a:r>
            <a:r>
              <a:rPr lang="en-GB" dirty="0"/>
              <a:t>. The </a:t>
            </a:r>
            <a:r>
              <a:rPr lang="en-GB" b="1" dirty="0"/>
              <a:t>Unladen Swallow project</a:t>
            </a:r>
            <a:r>
              <a:rPr lang="en-GB" dirty="0"/>
              <a:t> aimed to remove the GIL from CPython but was eventually abandoned. So why is GIL still there? GIL simplifies memory management in cPython and removing it would require a massive redesign of CPython’s memory management system.</a:t>
            </a:r>
          </a:p>
          <a:p>
            <a:endParaRPr lang="en-GB" dirty="0"/>
          </a:p>
          <a:p>
            <a:r>
              <a:rPr lang="en-GB" dirty="0"/>
              <a:t>Alternatives for true parallelism in Python exist using the Parallel Python Library (parallelpython.com), stackless Python (stackless.com) and of course, using the </a:t>
            </a:r>
            <a:r>
              <a:rPr lang="en-GB" b="1" dirty="0"/>
              <a:t>multiprocessing</a:t>
            </a:r>
            <a:r>
              <a:rPr lang="en-GB" dirty="0"/>
              <a:t> module (spawn processes instead of starting threads).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think multi-threading is tricky, you are not the only one. The immortal Guido van Rossum noted that "Unfortunately, for most mortals, thread programming is just Too Hard to get right.... Even in Python…". </a:t>
            </a:r>
          </a:p>
        </p:txBody>
      </p:sp>
    </p:spTree>
    <p:extLst>
      <p:ext uri="{BB962C8B-B14F-4D97-AF65-F5344CB8AC3E}">
        <p14:creationId xmlns:p14="http://schemas.microsoft.com/office/powerpoint/2010/main" val="2593528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multiprocessing module is ideal for distributing data or tasks across multiple processor cores. Unlike threading, it leverages processes instead of threads. However, processes are inherently more resource-intensive, making them inefficient for trivial data sets or tasks.</a:t>
            </a:r>
          </a:p>
          <a:p>
            <a:pPr>
              <a:buNone/>
            </a:pPr>
            <a:endParaRPr lang="en-GB" dirty="0"/>
          </a:p>
          <a:p>
            <a:pPr>
              <a:buNone/>
            </a:pPr>
            <a:r>
              <a:rPr lang="en-GB" dirty="0"/>
              <a:t>Since processes run in separate memory spaces, any data exchange between them requires the use of a kernel object, which consumes more system resources than shared variables within the same address space. Nevertheless, shared variables necessitate synchronization, whether within the same process or across different processes. (In-process synchronization is technically better than inter-process synchronization, which we'll address on the next slide.)</a:t>
            </a:r>
          </a:p>
          <a:p>
            <a:pPr>
              <a:buNone/>
            </a:pPr>
            <a:endParaRPr lang="en-GB" dirty="0"/>
          </a:p>
          <a:p>
            <a:pPr>
              <a:buNone/>
            </a:pPr>
            <a:r>
              <a:rPr lang="en-GB" dirty="0"/>
              <a:t>The code example on the slide closely resembles the threading example in structure. The key distinction is the inclusion of the </a:t>
            </a:r>
            <a:r>
              <a:rPr lang="en-GB" b="1" dirty="0"/>
              <a:t>if __name__ == "__main__" </a:t>
            </a:r>
            <a:r>
              <a:rPr lang="en-GB" dirty="0"/>
              <a:t>condition. This is crucial because the script is re-executed for child processes, similar to how fork() operates on UNIX systems. </a:t>
            </a:r>
          </a:p>
          <a:p>
            <a:pPr>
              <a:buNone/>
            </a:pPr>
            <a:endParaRPr lang="en-GB" dirty="0"/>
          </a:p>
          <a:p>
            <a:pPr>
              <a:buNone/>
            </a:pPr>
            <a:r>
              <a:rPr lang="en-GB" dirty="0"/>
              <a:t>On Windows, which lacks fork(), the entire script is imported. Therefore, while this condition may be unnecessary on UNIX/Linux, it's recommended for cross-platform compatibility. Notably, in child processes, the value of __name__ becomes "__parents_main__".</a:t>
            </a:r>
          </a:p>
          <a:p>
            <a:r>
              <a:rPr lang="en-GB" dirty="0"/>
              <a:t>Lastly, similar to threading, it is common practice to derive a child class from multiprocessing for enhanced functionality.</a:t>
            </a:r>
          </a:p>
        </p:txBody>
      </p:sp>
    </p:spTree>
    <p:extLst>
      <p:ext uri="{BB962C8B-B14F-4D97-AF65-F5344CB8AC3E}">
        <p14:creationId xmlns:p14="http://schemas.microsoft.com/office/powerpoint/2010/main" val="4251501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a:t>
            </a:r>
            <a:r>
              <a:rPr lang="en-GB" b="1" dirty="0"/>
              <a:t>multiprocessing.Queue </a:t>
            </a:r>
            <a:r>
              <a:rPr lang="en-GB" dirty="0"/>
              <a:t>module provides a built-in mechanism for inter-process communication. Unlike the queue.Queue module used for thread-based communication, multiprocessing.Queue is designed for processes, handling all necessary locking internally. This means operations on the queue are atomic, eliminating concerns about race conditions when multiple processes access shared data.</a:t>
            </a:r>
          </a:p>
          <a:p>
            <a:pPr>
              <a:buNone/>
            </a:pPr>
            <a:endParaRPr lang="en-GB" dirty="0"/>
          </a:p>
          <a:p>
            <a:pPr>
              <a:buNone/>
            </a:pPr>
            <a:r>
              <a:rPr lang="en-GB" dirty="0"/>
              <a:t>Queues are ideal for the </a:t>
            </a:r>
            <a:r>
              <a:rPr lang="en-GB" b="1" dirty="0"/>
              <a:t>producer-consumer</a:t>
            </a:r>
            <a:r>
              <a:rPr lang="en-GB" dirty="0"/>
              <a:t> model, where one set of processes produces data and adds it to the queue while another set retrieves and processes it. A key advantage of this approach is that it ensures efficient workload distribution. Since processes fetch items from the queue only when they are available to do so, tasks that take varying amounts of time to complete do not block others.</a:t>
            </a:r>
          </a:p>
          <a:p>
            <a:pPr>
              <a:buNone/>
            </a:pPr>
            <a:endParaRPr lang="en-GB" dirty="0"/>
          </a:p>
          <a:p>
            <a:pPr>
              <a:buNone/>
            </a:pPr>
            <a:r>
              <a:rPr lang="en-GB" dirty="0"/>
              <a:t>In the given example, there is </a:t>
            </a:r>
            <a:r>
              <a:rPr lang="en-GB" b="1" dirty="0"/>
              <a:t>one producer</a:t>
            </a:r>
            <a:r>
              <a:rPr lang="en-GB" dirty="0"/>
              <a:t> (the main process, which reads words from a file and places them in the queue) and </a:t>
            </a:r>
            <a:r>
              <a:rPr lang="en-GB" b="1" dirty="0"/>
              <a:t>two consumer processes</a:t>
            </a:r>
            <a:r>
              <a:rPr lang="en-GB" dirty="0"/>
              <a:t> (p1 and p2), which process the data. Each consumer retrieves words from the queue and prints those that are exactly seven characters long. The termination condition is handled by sending "END" signals to the queue, ensuring each consumer knows when to stop.</a:t>
            </a:r>
          </a:p>
          <a:p>
            <a:pPr>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scenario, with a little more work, we could have used additional methods </a:t>
            </a:r>
            <a:r>
              <a:rPr lang="en-GB" b="1" dirty="0"/>
              <a:t>.task_done() </a:t>
            </a:r>
            <a:r>
              <a:rPr lang="en-GB" dirty="0"/>
              <a:t>and </a:t>
            </a:r>
            <a:r>
              <a:rPr lang="en-GB" b="1" dirty="0"/>
              <a:t>.join() </a:t>
            </a:r>
            <a:r>
              <a:rPr lang="en-GB" dirty="0"/>
              <a:t>to create a </a:t>
            </a:r>
            <a:r>
              <a:rPr lang="en-GB" b="1" dirty="0"/>
              <a:t>JoinableQueue</a:t>
            </a:r>
            <a:r>
              <a:rPr lang="en-GB" dirty="0"/>
              <a:t> instead.</a:t>
            </a:r>
          </a:p>
          <a:p>
            <a:pPr>
              <a:buNone/>
            </a:pPr>
            <a:endParaRPr lang="en-GB" dirty="0"/>
          </a:p>
          <a:p>
            <a:pPr>
              <a:buNone/>
            </a:pPr>
            <a:r>
              <a:rPr lang="en-GB" dirty="0"/>
              <a:t>Beyond queues, the multiprocessing module also provides other synchronization primitives, such as </a:t>
            </a:r>
            <a:r>
              <a:rPr lang="en-GB" b="1" dirty="0"/>
              <a:t>events</a:t>
            </a:r>
            <a:r>
              <a:rPr lang="en-GB" dirty="0"/>
              <a:t> and </a:t>
            </a:r>
            <a:r>
              <a:rPr lang="en-GB" b="1" dirty="0"/>
              <a:t>semaphores</a:t>
            </a:r>
            <a:r>
              <a:rPr lang="en-GB" dirty="0"/>
              <a:t>, for more advanced coordination between processes.</a:t>
            </a:r>
          </a:p>
          <a:p>
            <a:pPr>
              <a:buNone/>
            </a:pPr>
            <a:endParaRPr lang="en-GB" dirty="0"/>
          </a:p>
          <a:p>
            <a:pPr>
              <a:buNone/>
            </a:pPr>
            <a:r>
              <a:rPr lang="en-GB" dirty="0"/>
              <a:t>How could we distribute the workload without using a queue? We could split the 'words' file in half and give each part to a different process. However, this could lead to an </a:t>
            </a:r>
            <a:r>
              <a:rPr lang="en-GB" b="1" dirty="0"/>
              <a:t>uneven workload</a:t>
            </a:r>
            <a:r>
              <a:rPr lang="en-GB" dirty="0"/>
              <a:t>, as one process might finish much earlier than the other, leaving one processor idle.</a:t>
            </a:r>
          </a:p>
        </p:txBody>
      </p:sp>
    </p:spTree>
    <p:extLst>
      <p:ext uri="{BB962C8B-B14F-4D97-AF65-F5344CB8AC3E}">
        <p14:creationId xmlns:p14="http://schemas.microsoft.com/office/powerpoint/2010/main" val="2421446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71507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18819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Python, </a:t>
            </a:r>
            <a:r>
              <a:rPr lang="en-GB" b="1" dirty="0"/>
              <a:t>synchronous programming</a:t>
            </a:r>
            <a:r>
              <a:rPr lang="en-GB" dirty="0"/>
              <a:t> follows a sequential execution model where tasks are executed one at a time, in the order they appear in the code. Each task must complete before the next one can begin. This approach is straightforward and easier to debug, as the flow of execution is predictable. However, synchronous code can become inefficient when dealing with tasks that involve waiting, such as network requests or file I/O operations. The program remains blocked until the current task is finished, which can lead to performance bottlenecks, especially in applications that need to handle multiple tasks concurrently. Synchronous programming is well-suited for CPU-bound tasks that require heavy computation or when strict execution order is necessary, such as database transactions or simple scripts.</a:t>
            </a:r>
          </a:p>
          <a:p>
            <a:pPr>
              <a:buNone/>
            </a:pPr>
            <a:endParaRPr lang="en-GB" dirty="0"/>
          </a:p>
          <a:p>
            <a:r>
              <a:rPr lang="en-GB" dirty="0"/>
              <a:t>On the other hand, </a:t>
            </a:r>
            <a:r>
              <a:rPr lang="en-GB" b="1" dirty="0"/>
              <a:t>asynchronous programming</a:t>
            </a:r>
            <a:r>
              <a:rPr lang="en-GB" dirty="0"/>
              <a:t> allows multiple tasks to run concurrently without blocking the execution of other tasks. This is achieved using Python’s </a:t>
            </a:r>
            <a:r>
              <a:rPr lang="en-GB" b="1" dirty="0"/>
              <a:t>asyncio</a:t>
            </a:r>
            <a:r>
              <a:rPr lang="en-GB" dirty="0"/>
              <a:t> library and the </a:t>
            </a:r>
            <a:r>
              <a:rPr lang="en-GB" b="1" dirty="0"/>
              <a:t>async</a:t>
            </a:r>
            <a:r>
              <a:rPr lang="en-GB" dirty="0"/>
              <a:t> and </a:t>
            </a:r>
            <a:r>
              <a:rPr lang="en-GB" b="1" dirty="0"/>
              <a:t>await</a:t>
            </a:r>
            <a:r>
              <a:rPr lang="en-GB" dirty="0"/>
              <a:t> keywords. With this model, the program can initiate a task, such as fetching data from an API, and move on to other tasks while waiting for the response. This approach significantly improves efficiency in I/O-bound operations, like handling multiple client requests in a web server or fetching data from various sources simultaneously. However, asynchronous code can be more complex to manage due to potential race conditions and the need for careful error handling. Despite this complexity, it is essential for building scalable and responsive applications.</a:t>
            </a:r>
          </a:p>
        </p:txBody>
      </p:sp>
    </p:spTree>
    <p:extLst>
      <p:ext uri="{BB962C8B-B14F-4D97-AF65-F5344CB8AC3E}">
        <p14:creationId xmlns:p14="http://schemas.microsoft.com/office/powerpoint/2010/main" val="3896260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27D9D-904B-FC18-F684-F806635E3B97}"/>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34172C1-C166-37DA-57DF-F10031F981C4}"/>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6B6C342-E323-5BFC-45CA-03DA90A496A5}"/>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Python, different models handle tasks concurrently or in parallel, depending on whether the program is CPU-bound or I/O-bound. Understanding where </a:t>
            </a:r>
            <a:r>
              <a:rPr lang="en-GB" b="1" dirty="0"/>
              <a:t>asynchronous programming (asyncio)</a:t>
            </a:r>
            <a:r>
              <a:rPr lang="en-GB" dirty="0"/>
              <a:t> fits within these models is key to writing efficient and scalable code. </a:t>
            </a:r>
          </a:p>
          <a:p>
            <a:pPr>
              <a:buNone/>
            </a:pPr>
            <a:endParaRPr lang="en-GB" b="0" dirty="0"/>
          </a:p>
          <a:p>
            <a:pPr>
              <a:buNone/>
            </a:pPr>
            <a:r>
              <a:rPr lang="en-GB" b="1" dirty="0"/>
              <a:t>Parallelism</a:t>
            </a:r>
            <a:r>
              <a:rPr lang="en-GB" dirty="0"/>
              <a:t> refers to running multiple tasks at the same time on </a:t>
            </a:r>
            <a:r>
              <a:rPr lang="en-GB" b="1" dirty="0"/>
              <a:t>multiple CPU cores</a:t>
            </a:r>
            <a:r>
              <a:rPr lang="en-GB" dirty="0"/>
              <a:t>, effectively </a:t>
            </a:r>
            <a:r>
              <a:rPr lang="en-GB" b="0" dirty="0"/>
              <a:t>bypassing Python's Global Interpreter Lock (GIL). </a:t>
            </a:r>
            <a:r>
              <a:rPr lang="en-GB" dirty="0"/>
              <a:t>This allows </a:t>
            </a:r>
            <a:r>
              <a:rPr lang="en-GB" b="1" dirty="0"/>
              <a:t>true parallel execution</a:t>
            </a:r>
            <a:r>
              <a:rPr lang="en-GB" dirty="0"/>
              <a:t>, making it ideal for </a:t>
            </a:r>
            <a:r>
              <a:rPr lang="en-GB" b="1" dirty="0"/>
              <a:t>CPU-bound tasks</a:t>
            </a:r>
            <a:r>
              <a:rPr lang="en-GB" dirty="0"/>
              <a:t> like data analysis and scientific computing. Python’s multiprocessing module enables this by creating separate processes, each with its own memory space.</a:t>
            </a:r>
          </a:p>
          <a:p>
            <a:pPr>
              <a:buNone/>
            </a:pPr>
            <a:endParaRPr lang="en-GB" dirty="0"/>
          </a:p>
          <a:p>
            <a:pPr>
              <a:buNone/>
            </a:pPr>
            <a:r>
              <a:rPr lang="en-GB" b="1" dirty="0"/>
              <a:t>Multiprocessing</a:t>
            </a:r>
            <a:r>
              <a:rPr lang="en-GB" dirty="0"/>
              <a:t>, on the other hand, involves running </a:t>
            </a:r>
            <a:r>
              <a:rPr lang="en-GB" b="0" dirty="0"/>
              <a:t>separate, independent processes on multiple cores</a:t>
            </a:r>
            <a:r>
              <a:rPr lang="en-GB" dirty="0"/>
              <a:t>. Each process operates in isolation with its own memory, which also bypasses the GIL. This approach is highly effective for </a:t>
            </a:r>
            <a:r>
              <a:rPr lang="en-GB" b="1" dirty="0"/>
              <a:t>heavy computation tasks</a:t>
            </a:r>
            <a:r>
              <a:rPr lang="en-GB" dirty="0"/>
              <a:t> like machine learning or large-scale data processing.</a:t>
            </a:r>
          </a:p>
          <a:p>
            <a:pPr>
              <a:buNone/>
            </a:pPr>
            <a:endParaRPr lang="en-GB" dirty="0"/>
          </a:p>
          <a:p>
            <a:pPr>
              <a:buNone/>
            </a:pPr>
            <a:r>
              <a:rPr lang="en-GB" b="1" dirty="0"/>
              <a:t>Concurrency</a:t>
            </a:r>
            <a:r>
              <a:rPr lang="en-GB" dirty="0"/>
              <a:t>, which is where </a:t>
            </a:r>
            <a:r>
              <a:rPr lang="en-GB" b="1" dirty="0"/>
              <a:t>asynchronous programming fits in</a:t>
            </a:r>
            <a:r>
              <a:rPr lang="en-GB" dirty="0"/>
              <a:t>, allows multiple tasks to </a:t>
            </a:r>
            <a:r>
              <a:rPr lang="en-GB" b="0" dirty="0"/>
              <a:t>start, run, and complete independently, </a:t>
            </a:r>
            <a:r>
              <a:rPr lang="en-GB" dirty="0"/>
              <a:t>but not necessarily at the same time. Python’s </a:t>
            </a:r>
            <a:r>
              <a:rPr lang="en-GB" b="1" dirty="0"/>
              <a:t>asyncio</a:t>
            </a:r>
            <a:r>
              <a:rPr lang="en-GB" dirty="0"/>
              <a:t> module and concurrent.futures library allow for </a:t>
            </a:r>
            <a:r>
              <a:rPr lang="en-GB" b="0" dirty="0"/>
              <a:t>efficient task switching during I/O-bound operations</a:t>
            </a:r>
            <a:r>
              <a:rPr lang="en-GB" dirty="0"/>
              <a:t>, such as handling multiple API requests or managing thousands of web sockets. Unlike multiprocessing, concurrency does not achieve true parallel execution but improves performance by avoiding idle time while waiting for external resources.</a:t>
            </a:r>
          </a:p>
          <a:p>
            <a:pPr>
              <a:buNone/>
            </a:pPr>
            <a:endParaRPr lang="en-GB" dirty="0"/>
          </a:p>
          <a:p>
            <a:pPr>
              <a:buNone/>
            </a:pPr>
            <a:r>
              <a:rPr lang="en-GB" dirty="0"/>
              <a:t>Lastly, </a:t>
            </a:r>
            <a:r>
              <a:rPr lang="en-GB" b="1" dirty="0"/>
              <a:t>threading</a:t>
            </a:r>
            <a:r>
              <a:rPr lang="en-GB" dirty="0"/>
              <a:t> allows </a:t>
            </a:r>
            <a:r>
              <a:rPr lang="en-GB" b="0" dirty="0"/>
              <a:t>multiple threads to run within a single process</a:t>
            </a:r>
            <a:r>
              <a:rPr lang="en-GB" dirty="0"/>
              <a:t>, sharing the same memory. However, due to the GIL, threading is limited in performance for CPU-bound tasks. It is best suited for tasks that spend time waiting, such as file I/O or web scraping.</a:t>
            </a:r>
          </a:p>
          <a:p>
            <a:pPr>
              <a:buNone/>
            </a:pPr>
            <a:endParaRPr lang="en-GB" dirty="0"/>
          </a:p>
          <a:p>
            <a:r>
              <a:rPr lang="en-GB" dirty="0"/>
              <a:t>In this field, </a:t>
            </a:r>
            <a:r>
              <a:rPr lang="en-GB" b="1" dirty="0"/>
              <a:t>asyncio</a:t>
            </a:r>
            <a:r>
              <a:rPr lang="en-GB" dirty="0"/>
              <a:t> fits within the </a:t>
            </a:r>
            <a:r>
              <a:rPr lang="en-GB" b="1" dirty="0"/>
              <a:t>concurrency model</a:t>
            </a:r>
            <a:r>
              <a:rPr lang="en-GB" dirty="0"/>
              <a:t>, excelling </a:t>
            </a:r>
            <a:r>
              <a:rPr lang="en-GB" b="0" dirty="0"/>
              <a:t>at handling high numbers of I/O-bound tasks efficiently without blocking the main thread</a:t>
            </a:r>
            <a:r>
              <a:rPr lang="en-GB" dirty="0"/>
              <a:t>, making it essential for building scalable network servers or real-time applications.</a:t>
            </a:r>
          </a:p>
        </p:txBody>
      </p:sp>
    </p:spTree>
    <p:extLst>
      <p:ext uri="{BB962C8B-B14F-4D97-AF65-F5344CB8AC3E}">
        <p14:creationId xmlns:p14="http://schemas.microsoft.com/office/powerpoint/2010/main" val="783741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23FAE-25D9-5F4A-80E1-A1B315F84E1D}"/>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76B3162-D189-3D81-3669-BEA4460CB6E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CA1EFC7-1480-E707-D793-278C9A07E81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Python's </a:t>
            </a:r>
            <a:r>
              <a:rPr lang="en-GB" b="1" dirty="0"/>
              <a:t>asyncio</a:t>
            </a:r>
            <a:r>
              <a:rPr lang="en-GB" dirty="0"/>
              <a:t> module allows </a:t>
            </a:r>
            <a:r>
              <a:rPr lang="en-GB" b="1" dirty="0"/>
              <a:t>asynchronous, non-blocking execution</a:t>
            </a:r>
            <a:r>
              <a:rPr lang="en-GB" dirty="0"/>
              <a:t>. It stands for </a:t>
            </a:r>
            <a:r>
              <a:rPr lang="en-GB" b="1" dirty="0"/>
              <a:t>asynchronous input output </a:t>
            </a:r>
            <a:r>
              <a:rPr lang="en-GB" dirty="0"/>
              <a:t>and can provide high concurrency. Unlike the threading or multiprocessing modules, which create separate threads or processes, asyncio runs everything within a </a:t>
            </a:r>
            <a:r>
              <a:rPr lang="en-GB" b="1" dirty="0"/>
              <a:t>single thread</a:t>
            </a:r>
            <a:r>
              <a:rPr lang="en-GB" dirty="0"/>
              <a:t> using an </a:t>
            </a:r>
            <a:r>
              <a:rPr lang="en-GB" b="1" dirty="0"/>
              <a:t>event loop</a:t>
            </a:r>
            <a:r>
              <a:rPr lang="en-GB" dirty="0"/>
              <a:t>. This approach is highly efficient for </a:t>
            </a:r>
            <a:r>
              <a:rPr lang="en-GB" b="0" dirty="0"/>
              <a:t>handling I/O-bound tasks, </a:t>
            </a:r>
            <a:r>
              <a:rPr lang="en-GB" dirty="0"/>
              <a:t>such as reading from files, making API calls, or managing network connections.</a:t>
            </a:r>
          </a:p>
          <a:p>
            <a:pPr>
              <a:buNone/>
            </a:pPr>
            <a:endParaRPr lang="en-GB" dirty="0"/>
          </a:p>
          <a:p>
            <a:pPr>
              <a:buNone/>
            </a:pPr>
            <a:r>
              <a:rPr lang="en-GB" dirty="0"/>
              <a:t>The core concept is the </a:t>
            </a:r>
            <a:r>
              <a:rPr lang="en-GB" b="1" dirty="0"/>
              <a:t>coroutine</a:t>
            </a:r>
            <a:r>
              <a:rPr lang="en-GB" dirty="0"/>
              <a:t>, which is defined using the </a:t>
            </a:r>
            <a:r>
              <a:rPr lang="en-GB" b="1" dirty="0"/>
              <a:t>async</a:t>
            </a:r>
            <a:r>
              <a:rPr lang="en-GB" dirty="0"/>
              <a:t> keyword. Coroutines can be paused with the </a:t>
            </a:r>
            <a:r>
              <a:rPr lang="en-GB" b="1" dirty="0"/>
              <a:t>await</a:t>
            </a:r>
            <a:r>
              <a:rPr lang="en-GB" dirty="0"/>
              <a:t> keyword, allowing other tasks to run while waiting for an I/O operation to complete. This makes asyncio more efficient than traditional threading for tasks that spend most of their time waiting for external resources.</a:t>
            </a:r>
          </a:p>
          <a:p>
            <a:pPr>
              <a:buNone/>
            </a:pPr>
            <a:endParaRPr lang="en-GB" dirty="0"/>
          </a:p>
          <a:p>
            <a:pPr>
              <a:buNone/>
            </a:pPr>
            <a:r>
              <a:rPr lang="en-GB" dirty="0"/>
              <a:t>By using the asyncio event loop, we can manage </a:t>
            </a:r>
            <a:r>
              <a:rPr lang="en-GB" b="1" dirty="0"/>
              <a:t>thousands of tasks concurrently</a:t>
            </a:r>
            <a:r>
              <a:rPr lang="en-GB" dirty="0"/>
              <a:t>, without the overhead of creating multiple threads or processes. Remember asyncio is </a:t>
            </a:r>
            <a:r>
              <a:rPr lang="en-GB" b="0" dirty="0"/>
              <a:t>not suitable for </a:t>
            </a:r>
            <a:r>
              <a:rPr lang="en-GB" b="1" dirty="0"/>
              <a:t>CPU-bound </a:t>
            </a:r>
            <a:r>
              <a:rPr lang="en-GB" b="0" dirty="0"/>
              <a:t>tasks</a:t>
            </a:r>
            <a:r>
              <a:rPr lang="en-GB" dirty="0"/>
              <a:t>, as it still runs on a single core and is still restricted by GIL</a:t>
            </a:r>
          </a:p>
          <a:p>
            <a:pPr>
              <a:buNone/>
            </a:pPr>
            <a:endParaRPr lang="en-GB" dirty="0"/>
          </a:p>
          <a:p>
            <a:r>
              <a:rPr lang="en-GB" dirty="0"/>
              <a:t>In the next slides, we'll explore how to define coroutines and use the event loop to manage multiple asynchronous tasks.</a:t>
            </a:r>
          </a:p>
          <a:p>
            <a:endParaRPr lang="en-GB" dirty="0"/>
          </a:p>
        </p:txBody>
      </p:sp>
    </p:spTree>
    <p:extLst>
      <p:ext uri="{BB962C8B-B14F-4D97-AF65-F5344CB8AC3E}">
        <p14:creationId xmlns:p14="http://schemas.microsoft.com/office/powerpoint/2010/main" val="3378812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this example, we are using asyncio to handle multiple tasks concurrently. The fetch_data() function simulates a network request by pausing for two seconds using await asyncio.sleep(2). When the main() function is called, we use asyncio.create_task() to create three separate tasks, each running fetch_data() with different inputs. By doing this, the tasks are started immediately and run </a:t>
            </a:r>
            <a:r>
              <a:rPr lang="en-GB" b="1" dirty="0"/>
              <a:t>concurrently</a:t>
            </a:r>
            <a:r>
              <a:rPr lang="en-GB" dirty="0"/>
              <a:t>, rather than one after the other.</a:t>
            </a:r>
          </a:p>
          <a:p>
            <a:pPr>
              <a:buNone/>
            </a:pPr>
            <a:endParaRPr lang="en-GB" dirty="0"/>
          </a:p>
          <a:p>
            <a:pPr>
              <a:buNone/>
            </a:pPr>
            <a:r>
              <a:rPr lang="en-GB" dirty="0"/>
              <a:t>Once the tasks are created, we use await </a:t>
            </a:r>
            <a:r>
              <a:rPr lang="en-GB" b="1" dirty="0"/>
              <a:t>asyncio.gather() </a:t>
            </a:r>
            <a:r>
              <a:rPr lang="en-GB" dirty="0"/>
              <a:t>to </a:t>
            </a:r>
            <a:r>
              <a:rPr lang="en-GB" b="0" dirty="0"/>
              <a:t>wait for all the tasks to finish a</a:t>
            </a:r>
            <a:r>
              <a:rPr lang="en-GB" dirty="0"/>
              <a:t>nd collect the results from each task, and return as a list, which is then printed. Because the tasks are running at the same time, the total execution time is </a:t>
            </a:r>
            <a:r>
              <a:rPr lang="en-GB" b="1" dirty="0"/>
              <a:t>only 2 seconds</a:t>
            </a:r>
            <a:r>
              <a:rPr lang="en-GB" dirty="0"/>
              <a:t>, rather than 6 seconds if the tasks were executed sequentially.</a:t>
            </a:r>
          </a:p>
          <a:p>
            <a:endParaRPr lang="en-GB" dirty="0"/>
          </a:p>
          <a:p>
            <a:r>
              <a:rPr lang="en-GB" dirty="0"/>
              <a:t>This approach is particularly useful for </a:t>
            </a:r>
            <a:r>
              <a:rPr lang="en-GB" b="1" dirty="0"/>
              <a:t>I/O-bound operations</a:t>
            </a:r>
            <a:r>
              <a:rPr lang="en-GB" dirty="0"/>
              <a:t>, such as making multiple API requests or reading from files, where the program would otherwise spend time waiting for a response. By using asyncio, we can make the program more efficient by switching between tasks while waiting for other tasks to finish.</a:t>
            </a:r>
          </a:p>
          <a:p>
            <a:endParaRPr lang="en-GB" dirty="0"/>
          </a:p>
          <a:p>
            <a:r>
              <a:rPr lang="en-GB" dirty="0"/>
              <a:t>Using </a:t>
            </a:r>
            <a:r>
              <a:rPr lang="en-GB" b="1" dirty="0"/>
              <a:t>asyncio.sleep(), </a:t>
            </a:r>
            <a:r>
              <a:rPr lang="en-GB" dirty="0"/>
              <a:t>instead of time.sleep(2) may seem trivial, but they are often used as placeholders for real-world processes that involve waiting. The simplest example of something you can "wait" on is a sleep() call, which essentially does nothing. However, in this context, time.sleep() represents any </a:t>
            </a:r>
            <a:r>
              <a:rPr lang="en-GB" b="1" dirty="0"/>
              <a:t>blocking, time-consuming function</a:t>
            </a:r>
            <a:r>
              <a:rPr lang="en-GB" dirty="0"/>
              <a:t>, while asyncio.sleep() acts as a stand-in for a </a:t>
            </a:r>
            <a:r>
              <a:rPr lang="en-GB" b="1" dirty="0"/>
              <a:t>non-blocking operation</a:t>
            </a:r>
            <a:r>
              <a:rPr lang="en-GB" dirty="0"/>
              <a:t> that also takes time to complete, such as waiting for a network response or reading from a file.</a:t>
            </a:r>
          </a:p>
          <a:p>
            <a:endParaRPr lang="en-GB" dirty="0"/>
          </a:p>
        </p:txBody>
      </p:sp>
    </p:spTree>
    <p:extLst>
      <p:ext uri="{BB962C8B-B14F-4D97-AF65-F5344CB8AC3E}">
        <p14:creationId xmlns:p14="http://schemas.microsoft.com/office/powerpoint/2010/main" val="1563967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this example, we are using asyncio to handle an </a:t>
            </a:r>
            <a:r>
              <a:rPr lang="en-GB" b="1" dirty="0"/>
              <a:t>HTTP request in a non-blocking way</a:t>
            </a:r>
            <a:r>
              <a:rPr lang="en-GB" dirty="0"/>
              <a:t>. The fetch_data() function makes a request to an external API using httpx.AsyncClient(), which is an </a:t>
            </a:r>
            <a:r>
              <a:rPr lang="en-GB" b="0" dirty="0"/>
              <a:t>asynchronous alternative to the traditional requests library</a:t>
            </a:r>
            <a:r>
              <a:rPr lang="en-GB" dirty="0"/>
              <a:t>. This allows the program to </a:t>
            </a:r>
            <a:r>
              <a:rPr lang="en-GB" b="0" dirty="0"/>
              <a:t>wait for the server's response without blocking the main thread</a:t>
            </a:r>
            <a:r>
              <a:rPr lang="en-GB" dirty="0"/>
              <a:t>, making it more efficient when handling multiple requests.</a:t>
            </a:r>
          </a:p>
          <a:p>
            <a:pPr>
              <a:buNone/>
            </a:pPr>
            <a:endParaRPr lang="en-GB" dirty="0"/>
          </a:p>
          <a:p>
            <a:pPr>
              <a:buNone/>
            </a:pPr>
            <a:r>
              <a:rPr lang="en-GB" dirty="0"/>
              <a:t>By using the async with statement, we ensure that the connection is properly managed and automatically closed after the request is complete. If the server responds with a status code other than 200, we handle the error and return None. Otherwise, the data is returned as a JSON object.</a:t>
            </a:r>
          </a:p>
          <a:p>
            <a:pPr>
              <a:buNone/>
            </a:pPr>
            <a:endParaRPr lang="en-GB" dirty="0"/>
          </a:p>
          <a:p>
            <a:pPr>
              <a:buNone/>
            </a:pPr>
            <a:r>
              <a:rPr lang="en-GB" dirty="0"/>
              <a:t>The get_data() function then </a:t>
            </a:r>
            <a:r>
              <a:rPr lang="en-GB" b="0" dirty="0"/>
              <a:t>awaits the result of fetch_data(),</a:t>
            </a:r>
            <a:r>
              <a:rPr lang="en-GB" dirty="0"/>
              <a:t> allowing us to access the data once the request has finished. Finally, asyncio.run() is used to run the coroutine and return the data.</a:t>
            </a:r>
          </a:p>
          <a:p>
            <a:pPr>
              <a:buNone/>
            </a:pPr>
            <a:endParaRPr lang="en-GB" dirty="0"/>
          </a:p>
          <a:p>
            <a:r>
              <a:rPr lang="en-GB" dirty="0"/>
              <a:t>This approach is ideal for </a:t>
            </a:r>
            <a:r>
              <a:rPr lang="en-GB" b="1" dirty="0"/>
              <a:t>I/O-bound tasks</a:t>
            </a:r>
            <a:r>
              <a:rPr lang="en-GB" dirty="0"/>
              <a:t> such as fetching data from APIs or accessing databases, as it allows the program to remain responsive while waiting for external resources.</a:t>
            </a:r>
          </a:p>
        </p:txBody>
      </p:sp>
    </p:spTree>
    <p:extLst>
      <p:ext uri="{BB962C8B-B14F-4D97-AF65-F5344CB8AC3E}">
        <p14:creationId xmlns:p14="http://schemas.microsoft.com/office/powerpoint/2010/main" val="1088397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In Python, starting child processes and using multi-threading are useful for different reasons, but are mainly related to performance and concurrency.</a:t>
            </a:r>
          </a:p>
          <a:p>
            <a:endParaRPr lang="en-GB" dirty="0"/>
          </a:p>
          <a:p>
            <a:r>
              <a:rPr lang="en-GB" dirty="0"/>
              <a:t>Python’s </a:t>
            </a:r>
            <a:r>
              <a:rPr lang="en-GB" b="1" dirty="0"/>
              <a:t>Global Interpreter Lock </a:t>
            </a:r>
            <a:r>
              <a:rPr lang="en-GB" dirty="0"/>
              <a:t>(GIL) prevents multiple threads from executing concurrently, which means that in CPU-intensive tasks, threads do not improve performance. Instead, multiprocessing techniques allow child processes to be started that can benefit from multiple CPU cores and fault isolation in the event of one child process crashing.</a:t>
            </a:r>
          </a:p>
          <a:p>
            <a:endParaRPr lang="en-GB" dirty="0"/>
          </a:p>
          <a:p>
            <a:r>
              <a:rPr lang="en-GB" dirty="0"/>
              <a:t>Multiprocessing benefits:</a:t>
            </a:r>
          </a:p>
          <a:p>
            <a:pPr marL="685800" lvl="1" indent="-228600">
              <a:buAutoNum type="alphaLcPeriod"/>
            </a:pPr>
            <a:r>
              <a:rPr lang="en-GB" dirty="0"/>
              <a:t>Bypasses the GIL  - each process gets its own memory space and interpreter allowing parallel execution in a multi-core CPU.</a:t>
            </a:r>
          </a:p>
          <a:p>
            <a:pPr marL="685800" lvl="1" indent="-228600">
              <a:buAutoNum type="alphaLcPeriod"/>
            </a:pPr>
            <a:r>
              <a:rPr lang="en-GB" dirty="0"/>
              <a:t>Performance - CPU-bound (tasks limited by speed of CPU) tasks such as machine learning, number crunching and image processing benefit from multiple cores.</a:t>
            </a:r>
          </a:p>
          <a:p>
            <a:pPr marL="685800" lvl="1" indent="-228600">
              <a:buAutoNum type="alphaLcPeriod"/>
            </a:pPr>
            <a:r>
              <a:rPr lang="en-GB" dirty="0"/>
              <a:t>Fault Isolation – a crash in one child process does not affect the others.</a:t>
            </a:r>
          </a:p>
          <a:p>
            <a:pPr marL="457200" lvl="1" indent="0">
              <a:buNone/>
            </a:pPr>
            <a:endParaRPr lang="en-GB" dirty="0"/>
          </a:p>
          <a:p>
            <a:r>
              <a:rPr lang="en-GB" dirty="0"/>
              <a:t>Although limited by GIL, Python threads are still suitable for I/O bound tasks - those </a:t>
            </a:r>
            <a:r>
              <a:rPr lang="en-GB" b="1" dirty="0"/>
              <a:t>waiting</a:t>
            </a:r>
            <a:r>
              <a:rPr lang="en-GB" dirty="0"/>
              <a:t> for input/output operations to complete:</a:t>
            </a:r>
          </a:p>
          <a:p>
            <a:pPr marL="685800" lvl="1" indent="-228600">
              <a:buAutoNum type="alphaLcPeriod"/>
            </a:pPr>
            <a:r>
              <a:rPr lang="en-GB" dirty="0"/>
              <a:t>Network requests – can handle multiple web-server requests.</a:t>
            </a:r>
          </a:p>
          <a:p>
            <a:pPr marL="685800" lvl="1" indent="-228600">
              <a:buAutoNum type="alphaLcPeriod"/>
            </a:pPr>
            <a:r>
              <a:rPr lang="en-GB" dirty="0"/>
              <a:t>File I/O – read and write to files concurrently.</a:t>
            </a:r>
          </a:p>
          <a:p>
            <a:pPr marL="685800" lvl="1" indent="-228600">
              <a:buAutoNum type="alphaLcPeriod"/>
            </a:pPr>
            <a:r>
              <a:rPr lang="en-GB" dirty="0"/>
              <a:t>Database queries – execute queries and wait for results.</a:t>
            </a:r>
          </a:p>
          <a:p>
            <a:pPr marL="0" indent="0">
              <a:buNone/>
            </a:pPr>
            <a:endParaRPr lang="en-GB" dirty="0"/>
          </a:p>
          <a:p>
            <a:pPr marL="0" indent="0">
              <a:buNone/>
            </a:pPr>
            <a:r>
              <a:rPr lang="en-GB" dirty="0"/>
              <a:t>Threads keep your programs responsive by allowing tasks to run asynchronously.</a:t>
            </a:r>
          </a:p>
          <a:p>
            <a:pPr marL="0" indent="0">
              <a:buNone/>
            </a:pPr>
            <a:endParaRPr lang="en-GB" dirty="0"/>
          </a:p>
          <a:p>
            <a:r>
              <a:rPr lang="en-GB" dirty="0"/>
              <a:t>In this chapter, we will examine the techniques for starting child processes and threads and the role of the Global Interpreter Lock.</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759941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6806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E13-A6B5-885E-ED3B-4599027D8276}"/>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BDC9F162-791F-D428-38BC-756FA455058F}"/>
              </a:ext>
            </a:extLst>
          </p:cNvPr>
          <p:cNvSpPr>
            <a:spLocks noGrp="1" noChangeArrowheads="1"/>
          </p:cNvSpPr>
          <p:nvPr>
            <p:ph type="body" idx="1"/>
          </p:nvPr>
        </p:nvSpPr>
        <p:spPr/>
        <p:txBody>
          <a:bodyPr/>
          <a:lstStyle/>
          <a:p>
            <a:r>
              <a:rPr lang="en-GB" dirty="0"/>
              <a:t>Most modern operating systems allow users to run multiple applications simultaneously, enabling non-interactive tasks to run in the background while they continue working in the foreground. Additionally, users can run multiple instances of the same program at the same time.</a:t>
            </a:r>
          </a:p>
          <a:p>
            <a:endParaRPr lang="en-GB" dirty="0"/>
          </a:p>
          <a:p>
            <a:r>
              <a:rPr lang="en-GB" dirty="0"/>
              <a:t>The two key operating-system object types that have a major role to play in multitasking are the ‘process’ and the ‘thread’. A process is an instance of a running program. Each process owns its own resources (code, data and the like) which are located in its own private address space. Any such resources created by a process are destroyed when the process terminates. </a:t>
            </a:r>
          </a:p>
          <a:p>
            <a:r>
              <a:rPr lang="en-GB" dirty="0"/>
              <a:t>Before creating a process, we should consider the implications. Aside from the obvious performance overhead, creating another process forms a relationship between creator (the parent) and created process (the child).  </a:t>
            </a:r>
          </a:p>
          <a:p>
            <a:endParaRPr lang="en-GB" dirty="0"/>
          </a:p>
          <a:p>
            <a:r>
              <a:rPr lang="en-GB" dirty="0"/>
              <a:t>Depending on the operating system, some items are inherited (copied) by the child process. On Microsoft Windows and UNIX, the child inherits the Environment block, the current directory, and security ID. Other things may be inherited, and both operating systems allow a degree of control over what exactly is inherited.</a:t>
            </a:r>
          </a:p>
          <a:p>
            <a:endParaRPr lang="en-GB" dirty="0"/>
          </a:p>
          <a:p>
            <a:r>
              <a:rPr lang="en-GB" dirty="0"/>
              <a:t>Open files are handled differently depending on the release of Python. Prior to Python 3.4, open file handles were inherited – and this is still the case in Python 2. In Python 3.4, open handles are no longer inherited by default, see PEP 446.</a:t>
            </a:r>
            <a:endParaRPr lang="en-US" dirty="0"/>
          </a:p>
        </p:txBody>
      </p:sp>
      <p:sp>
        <p:nvSpPr>
          <p:cNvPr id="3" name="Slide Image Placeholder 2">
            <a:extLst>
              <a:ext uri="{FF2B5EF4-FFF2-40B4-BE49-F238E27FC236}">
                <a16:creationId xmlns:a16="http://schemas.microsoft.com/office/drawing/2014/main" id="{D9E14808-B553-4D05-1F6F-0AD86304A41A}"/>
              </a:ext>
            </a:extLst>
          </p:cNvPr>
          <p:cNvSpPr>
            <a:spLocks noGrp="1" noRot="1" noChangeAspect="1"/>
          </p:cNvSpPr>
          <p:nvPr>
            <p:ph type="sldImg"/>
          </p:nvPr>
        </p:nvSpPr>
        <p:spPr/>
      </p:sp>
    </p:spTree>
    <p:extLst>
      <p:ext uri="{BB962C8B-B14F-4D97-AF65-F5344CB8AC3E}">
        <p14:creationId xmlns:p14="http://schemas.microsoft.com/office/powerpoint/2010/main" val="36244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A6FD8-5A68-42F0-6550-C96912AD00D3}"/>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34FE1C35-73EE-F5FE-E37C-5E7CBB7F297F}"/>
              </a:ext>
            </a:extLst>
          </p:cNvPr>
          <p:cNvSpPr>
            <a:spLocks noGrp="1" noChangeArrowheads="1"/>
          </p:cNvSpPr>
          <p:nvPr>
            <p:ph type="body" idx="1"/>
          </p:nvPr>
        </p:nvSpPr>
        <p:spPr/>
        <p:txBody>
          <a:bodyPr/>
          <a:lstStyle/>
          <a:p>
            <a:pPr>
              <a:buNone/>
            </a:pPr>
            <a:r>
              <a:rPr lang="en-GB" dirty="0"/>
              <a:t>Python provides several </a:t>
            </a:r>
            <a:r>
              <a:rPr lang="en-GB" b="0" dirty="0"/>
              <a:t>built-in modules for handling both multi-threading and multi-processing, </a:t>
            </a:r>
            <a:r>
              <a:rPr lang="en-GB" dirty="0"/>
              <a:t>allowing developers to efficiently manage tasks that run concurrently or in parallel. For </a:t>
            </a:r>
            <a:r>
              <a:rPr lang="en-GB" b="1" dirty="0"/>
              <a:t>multi-processing</a:t>
            </a:r>
            <a:r>
              <a:rPr lang="en-GB" dirty="0"/>
              <a:t>, the </a:t>
            </a:r>
            <a:r>
              <a:rPr lang="en-GB" b="1" dirty="0"/>
              <a:t>os</a:t>
            </a:r>
            <a:r>
              <a:rPr lang="en-GB" dirty="0"/>
              <a:t> module offers limited functionality for managing child processes, and it is platform-dependent. The </a:t>
            </a:r>
            <a:r>
              <a:rPr lang="en-GB" b="1" dirty="0"/>
              <a:t>subprocess</a:t>
            </a:r>
            <a:r>
              <a:rPr lang="en-GB" dirty="0"/>
              <a:t> module allows running system-level processes, while the </a:t>
            </a:r>
            <a:r>
              <a:rPr lang="en-GB" b="1" dirty="0"/>
              <a:t>multiprocessing</a:t>
            </a:r>
            <a:r>
              <a:rPr lang="en-GB" dirty="0"/>
              <a:t> module enables</a:t>
            </a:r>
            <a:r>
              <a:rPr lang="en-GB" b="1" dirty="0"/>
              <a:t> </a:t>
            </a:r>
            <a:r>
              <a:rPr lang="en-GB" b="0" dirty="0"/>
              <a:t>true parallel execution by creating separate processes</a:t>
            </a:r>
            <a:r>
              <a:rPr lang="en-GB" dirty="0"/>
              <a:t>, each with its own memory space, bypassing the Global Interpreter Lock (GIL). The concurrent.futures module (not covered) provides a </a:t>
            </a:r>
            <a:r>
              <a:rPr lang="en-GB" b="0" dirty="0"/>
              <a:t>high-level interface for managing threads and processes more easily</a:t>
            </a:r>
            <a:r>
              <a:rPr lang="en-GB" dirty="0"/>
              <a:t>, allowing you to submit tasks and handle results asynchronously.</a:t>
            </a:r>
          </a:p>
          <a:p>
            <a:pPr>
              <a:buNone/>
            </a:pPr>
            <a:endParaRPr lang="en-GB" dirty="0"/>
          </a:p>
          <a:p>
            <a:pPr>
              <a:buNone/>
            </a:pPr>
            <a:r>
              <a:rPr lang="en-GB" dirty="0"/>
              <a:t>On the other hand, for </a:t>
            </a:r>
            <a:r>
              <a:rPr lang="en-GB" b="1" dirty="0"/>
              <a:t>multi-threading</a:t>
            </a:r>
            <a:r>
              <a:rPr lang="en-GB" dirty="0"/>
              <a:t>, Python's </a:t>
            </a:r>
            <a:r>
              <a:rPr lang="en-GB" b="1" dirty="0"/>
              <a:t>threading</a:t>
            </a:r>
            <a:r>
              <a:rPr lang="en-GB" dirty="0"/>
              <a:t> module allows </a:t>
            </a:r>
            <a:r>
              <a:rPr lang="en-GB" b="0" dirty="0"/>
              <a:t>for lightweight concurrency</a:t>
            </a:r>
            <a:r>
              <a:rPr lang="en-GB" b="1" dirty="0"/>
              <a:t> </a:t>
            </a:r>
            <a:r>
              <a:rPr lang="en-GB" dirty="0"/>
              <a:t>within a single process, but due to the GIL, it is more suitable for I/O-bound tasks rather than CPU-heavy computations. The </a:t>
            </a:r>
            <a:r>
              <a:rPr lang="en-GB" b="1" dirty="0"/>
              <a:t>asyncio</a:t>
            </a:r>
            <a:r>
              <a:rPr lang="en-GB" dirty="0"/>
              <a:t> module is designed for </a:t>
            </a:r>
            <a:r>
              <a:rPr lang="en-GB" b="1" dirty="0"/>
              <a:t>asynchronous programming</a:t>
            </a:r>
            <a:r>
              <a:rPr lang="en-GB" dirty="0"/>
              <a:t>, allowing efficient handling of multiple tasks that spend time waiting, such as network requests. The </a:t>
            </a:r>
            <a:r>
              <a:rPr lang="en-GB" b="1" dirty="0"/>
              <a:t>Queue</a:t>
            </a:r>
            <a:r>
              <a:rPr lang="en-GB" dirty="0"/>
              <a:t> module (not covered) provides a </a:t>
            </a:r>
            <a:r>
              <a:rPr lang="en-GB" b="0" dirty="0"/>
              <a:t>thread-safe way for communication between threads</a:t>
            </a:r>
            <a:r>
              <a:rPr lang="en-GB" dirty="0"/>
              <a:t>, helping to manage data flow between concurrent tasks.</a:t>
            </a:r>
          </a:p>
          <a:p>
            <a:endParaRPr lang="en-GB" dirty="0"/>
          </a:p>
          <a:p>
            <a:r>
              <a:rPr lang="en-GB" dirty="0"/>
              <a:t>By using these modules, Python allows for flexible management of both CPU-bound and I/O-bound tasks, depending on the nature of the workload.</a:t>
            </a:r>
          </a:p>
        </p:txBody>
      </p:sp>
      <p:sp>
        <p:nvSpPr>
          <p:cNvPr id="3" name="Slide Image Placeholder 2">
            <a:extLst>
              <a:ext uri="{FF2B5EF4-FFF2-40B4-BE49-F238E27FC236}">
                <a16:creationId xmlns:a16="http://schemas.microsoft.com/office/drawing/2014/main" id="{638B6B14-D9F5-72AD-3EF1-FF4E04A11E0F}"/>
              </a:ext>
            </a:extLst>
          </p:cNvPr>
          <p:cNvSpPr>
            <a:spLocks noGrp="1" noRot="1" noChangeAspect="1"/>
          </p:cNvSpPr>
          <p:nvPr>
            <p:ph type="sldImg"/>
          </p:nvPr>
        </p:nvSpPr>
        <p:spPr/>
      </p:sp>
    </p:spTree>
    <p:extLst>
      <p:ext uri="{BB962C8B-B14F-4D97-AF65-F5344CB8AC3E}">
        <p14:creationId xmlns:p14="http://schemas.microsoft.com/office/powerpoint/2010/main" val="256072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GB" dirty="0"/>
              <a:t>The </a:t>
            </a:r>
            <a:r>
              <a:rPr lang="en-GB" b="1" dirty="0">
                <a:latin typeface="Courier New" pitchFamily="49" charset="0"/>
              </a:rPr>
              <a:t>os</a:t>
            </a:r>
            <a:r>
              <a:rPr lang="en-GB" dirty="0"/>
              <a:t> module provides functionality that supports multi-processing but is not specifically designed for parallel execution or standard behaviours on different operating systems.</a:t>
            </a:r>
          </a:p>
          <a:p>
            <a:pPr>
              <a:lnSpc>
                <a:spcPct val="90000"/>
              </a:lnSpc>
            </a:pPr>
            <a:endParaRPr lang="en-GB" dirty="0"/>
          </a:p>
          <a:p>
            <a:r>
              <a:rPr lang="en-GB" dirty="0"/>
              <a:t>The functions listed above are </a:t>
            </a:r>
            <a:r>
              <a:rPr lang="en-GB" b="1" dirty="0"/>
              <a:t>system-specific</a:t>
            </a:r>
            <a:r>
              <a:rPr lang="en-GB" dirty="0"/>
              <a:t>, meaning their behaviour varies significantly across different operating systems. These differences stem from the </a:t>
            </a:r>
            <a:r>
              <a:rPr lang="en-GB" b="1" dirty="0"/>
              <a:t>architectural variations</a:t>
            </a:r>
            <a:r>
              <a:rPr lang="en-GB" dirty="0"/>
              <a:t> of the operating systems they operate on.</a:t>
            </a:r>
          </a:p>
          <a:p>
            <a:endParaRPr lang="en-GB" dirty="0"/>
          </a:p>
          <a:p>
            <a:r>
              <a:rPr lang="en-GB" dirty="0"/>
              <a:t>On </a:t>
            </a:r>
            <a:r>
              <a:rPr lang="en-GB" b="1" dirty="0"/>
              <a:t>UNIX and Linux</a:t>
            </a:r>
            <a:r>
              <a:rPr lang="en-GB" dirty="0"/>
              <a:t>, launching a new program typically follows a </a:t>
            </a:r>
            <a:r>
              <a:rPr lang="en-GB" b="1" dirty="0"/>
              <a:t>two-stage process</a:t>
            </a:r>
            <a:r>
              <a:rPr lang="en-GB" dirty="0"/>
              <a:t>:</a:t>
            </a:r>
          </a:p>
          <a:p>
            <a:pPr lvl="1">
              <a:buFont typeface="+mj-lt"/>
              <a:buAutoNum type="arabicPeriod"/>
            </a:pPr>
            <a:r>
              <a:rPr lang="en-GB" b="1" dirty="0"/>
              <a:t> Forking</a:t>
            </a:r>
            <a:r>
              <a:rPr lang="en-GB" dirty="0"/>
              <a:t> – The current process is duplicated, creating a </a:t>
            </a:r>
            <a:r>
              <a:rPr lang="en-GB" b="1" dirty="0"/>
              <a:t>child process</a:t>
            </a:r>
            <a:r>
              <a:rPr lang="en-GB" dirty="0"/>
              <a:t> that inherits the parent's program and execution state.</a:t>
            </a:r>
          </a:p>
          <a:p>
            <a:pPr lvl="1">
              <a:buFont typeface="+mj-lt"/>
              <a:buAutoNum type="arabicPeriod"/>
            </a:pPr>
            <a:r>
              <a:rPr lang="en-GB" b="1" dirty="0"/>
              <a:t>Executing (exec)</a:t>
            </a:r>
            <a:r>
              <a:rPr lang="en-GB" dirty="0"/>
              <a:t> – The child process replaces its program with a different one.</a:t>
            </a:r>
          </a:p>
          <a:p>
            <a:r>
              <a:rPr lang="en-GB" dirty="0"/>
              <a:t>The exec function has multiple variations, depending on whether:</a:t>
            </a:r>
          </a:p>
          <a:p>
            <a:pPr lvl="1">
              <a:buFont typeface="Arial" panose="020B0604020202020204" pitchFamily="34" charset="0"/>
              <a:buChar char="•"/>
            </a:pPr>
            <a:r>
              <a:rPr lang="en-GB" dirty="0"/>
              <a:t> A different </a:t>
            </a:r>
            <a:r>
              <a:rPr lang="en-GB" b="1" dirty="0"/>
              <a:t>environment block</a:t>
            </a:r>
            <a:r>
              <a:rPr lang="en-GB" dirty="0"/>
              <a:t> is required.</a:t>
            </a:r>
          </a:p>
          <a:p>
            <a:pPr lvl="1">
              <a:buFont typeface="Arial" panose="020B0604020202020204" pitchFamily="34" charset="0"/>
              <a:buChar char="•"/>
            </a:pPr>
            <a:r>
              <a:rPr lang="en-GB" dirty="0"/>
              <a:t> The </a:t>
            </a:r>
            <a:r>
              <a:rPr lang="en-GB" b="1" dirty="0"/>
              <a:t>PATH</a:t>
            </a:r>
            <a:r>
              <a:rPr lang="en-GB" dirty="0"/>
              <a:t> variable is used to locate the program.</a:t>
            </a:r>
          </a:p>
          <a:p>
            <a:pPr lvl="1">
              <a:buFont typeface="Arial" panose="020B0604020202020204" pitchFamily="34" charset="0"/>
              <a:buChar char="•"/>
            </a:pPr>
            <a:r>
              <a:rPr lang="en-GB" dirty="0"/>
              <a:t> Arguments are passed in a specific format.</a:t>
            </a:r>
          </a:p>
          <a:p>
            <a:endParaRPr lang="en-GB" dirty="0"/>
          </a:p>
          <a:p>
            <a:r>
              <a:rPr lang="en-GB" dirty="0"/>
              <a:t>By contrast, the </a:t>
            </a:r>
            <a:r>
              <a:rPr lang="en-GB" b="1" dirty="0"/>
              <a:t>VMS</a:t>
            </a:r>
            <a:r>
              <a:rPr lang="en-GB" dirty="0"/>
              <a:t> operating system (from DEC) used a different approach, known as </a:t>
            </a:r>
            <a:r>
              <a:rPr lang="en-GB" b="1" dirty="0"/>
              <a:t>spawning</a:t>
            </a:r>
            <a:r>
              <a:rPr lang="en-GB" dirty="0"/>
              <a:t>, which created a new process running a different program </a:t>
            </a:r>
            <a:r>
              <a:rPr lang="en-GB" b="1" dirty="0"/>
              <a:t>in a single step</a:t>
            </a:r>
            <a:r>
              <a:rPr lang="en-GB" dirty="0"/>
              <a:t>.  Windows, inheriting certain architectural features from VMS, adopted </a:t>
            </a:r>
            <a:r>
              <a:rPr lang="en-GB" b="1" dirty="0"/>
              <a:t>spawn</a:t>
            </a:r>
            <a:r>
              <a:rPr lang="en-GB" dirty="0"/>
              <a:t>, which serves a similar purpose to UNIX’s exec but also has multiple forms depending on how the new program is executed.</a:t>
            </a:r>
          </a:p>
          <a:p>
            <a:endParaRPr lang="en-GB" dirty="0"/>
          </a:p>
          <a:p>
            <a:r>
              <a:rPr lang="en-GB" dirty="0"/>
              <a:t>To </a:t>
            </a:r>
            <a:r>
              <a:rPr lang="en-GB" b="1" dirty="0"/>
              <a:t>standardize</a:t>
            </a:r>
            <a:r>
              <a:rPr lang="en-GB" dirty="0"/>
              <a:t> process creation, the C standard library introduced </a:t>
            </a:r>
            <a:r>
              <a:rPr lang="en-GB" b="1" dirty="0"/>
              <a:t>system()</a:t>
            </a:r>
            <a:r>
              <a:rPr lang="en-GB" dirty="0"/>
              <a:t>, which invokes a shell to launch a new process. However, this approach was </a:t>
            </a:r>
            <a:r>
              <a:rPr lang="en-GB" b="1" dirty="0"/>
              <a:t>inefficient</a:t>
            </a:r>
            <a:r>
              <a:rPr lang="en-GB" dirty="0"/>
              <a:t> and </a:t>
            </a:r>
            <a:r>
              <a:rPr lang="en-GB" b="1" dirty="0"/>
              <a:t>lacked asynchronous capabilities</a:t>
            </a:r>
            <a:r>
              <a:rPr lang="en-GB" dirty="0"/>
              <a:t>.</a:t>
            </a:r>
          </a:p>
          <a:p>
            <a:endParaRPr lang="en-GB" dirty="0"/>
          </a:p>
          <a:p>
            <a:r>
              <a:rPr lang="en-GB" dirty="0"/>
              <a:t>These architectural differences are reflected in the older </a:t>
            </a:r>
            <a:r>
              <a:rPr lang="en-GB" b="1" dirty="0"/>
              <a:t>os</a:t>
            </a:r>
            <a:r>
              <a:rPr lang="en-GB" dirty="0"/>
              <a:t> module interfaces, many of which are now </a:t>
            </a:r>
            <a:r>
              <a:rPr lang="en-GB" b="1" dirty="0"/>
              <a:t>deprecated</a:t>
            </a:r>
            <a:r>
              <a:rPr lang="en-GB" dirty="0"/>
              <a:t>. While you may still encounter them in legacy code, modern Python programs should </a:t>
            </a:r>
            <a:r>
              <a:rPr lang="en-GB" b="1" dirty="0"/>
              <a:t>prefer the subprocess module</a:t>
            </a:r>
            <a:r>
              <a:rPr lang="en-GB" dirty="0"/>
              <a:t> for process management.</a:t>
            </a:r>
          </a:p>
          <a:p>
            <a:endParaRPr lang="en-GB" dirty="0"/>
          </a:p>
          <a:p>
            <a:r>
              <a:rPr lang="en-GB" dirty="0"/>
              <a:t>Additionally, older versions of Python on UNIX included the commands module, which was removed in Python 3. On </a:t>
            </a:r>
            <a:r>
              <a:rPr lang="en-GB" b="1" dirty="0"/>
              <a:t>Windows</a:t>
            </a:r>
            <a:r>
              <a:rPr lang="en-GB" dirty="0"/>
              <a:t>, os.startfile() allows a file to be opened using its associated program - functioning similarly to </a:t>
            </a:r>
            <a:r>
              <a:rPr lang="en-GB" b="1" dirty="0"/>
              <a:t>double-clicking a file in Windows Explorer</a:t>
            </a:r>
            <a:r>
              <a:rPr lang="en-GB" dirty="0"/>
              <a:t>.</a:t>
            </a:r>
          </a:p>
        </p:txBody>
      </p:sp>
    </p:spTree>
    <p:extLst>
      <p:ext uri="{BB962C8B-B14F-4D97-AF65-F5344CB8AC3E}">
        <p14:creationId xmlns:p14="http://schemas.microsoft.com/office/powerpoint/2010/main" val="194827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6E8B-70BA-39F1-FD9F-E99FC2B39476}"/>
            </a:ext>
          </a:extLst>
        </p:cNvPr>
        <p:cNvGrpSpPr/>
        <p:nvPr/>
      </p:nvGrpSpPr>
      <p:grpSpPr>
        <a:xfrm>
          <a:off x="0" y="0"/>
          <a:ext cx="0" cy="0"/>
          <a:chOff x="0" y="0"/>
          <a:chExt cx="0" cy="0"/>
        </a:xfrm>
      </p:grpSpPr>
      <p:sp>
        <p:nvSpPr>
          <p:cNvPr id="26629" name="Rectangle 2">
            <a:extLst>
              <a:ext uri="{FF2B5EF4-FFF2-40B4-BE49-F238E27FC236}">
                <a16:creationId xmlns:a16="http://schemas.microsoft.com/office/drawing/2014/main" id="{CC9A6105-7098-9A6E-EE6C-56A8A580EE6F}"/>
              </a:ext>
            </a:extLst>
          </p:cNvPr>
          <p:cNvSpPr>
            <a:spLocks noGrp="1" noRot="1" noChangeAspect="1" noChangeArrowheads="1" noTextEdit="1"/>
          </p:cNvSpPr>
          <p:nvPr>
            <p:ph type="sldImg"/>
          </p:nvPr>
        </p:nvSpPr>
        <p:spPr>
          <a:ln/>
        </p:spPr>
      </p:sp>
      <p:sp>
        <p:nvSpPr>
          <p:cNvPr id="26630" name="Rectangle 3">
            <a:extLst>
              <a:ext uri="{FF2B5EF4-FFF2-40B4-BE49-F238E27FC236}">
                <a16:creationId xmlns:a16="http://schemas.microsoft.com/office/drawing/2014/main" id="{AA902D5A-1E19-CDE7-DE80-925133D54BD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GB" dirty="0"/>
              <a:t>The </a:t>
            </a:r>
            <a:r>
              <a:rPr lang="en-GB" b="1" dirty="0"/>
              <a:t>os.fork() </a:t>
            </a:r>
            <a:r>
              <a:rPr lang="en-GB" dirty="0"/>
              <a:t>example demonstrates how a child process is created by duplicating the parent process. The child process runs a Unix command (echo Hello from child process), while the parent continues execution separately. Since fork() is not available on Windows, the multiprocessing module should be used instead for cross-platform compatibility.</a:t>
            </a:r>
          </a:p>
          <a:p>
            <a:pPr>
              <a:lnSpc>
                <a:spcPct val="90000"/>
              </a:lnSpc>
            </a:pPr>
            <a:endParaRPr lang="en-GB" dirty="0"/>
          </a:p>
          <a:p>
            <a:pPr>
              <a:lnSpc>
                <a:spcPct val="90000"/>
              </a:lnSpc>
            </a:pPr>
            <a:r>
              <a:rPr lang="en-GB" dirty="0"/>
              <a:t>This </a:t>
            </a:r>
            <a:r>
              <a:rPr lang="en-GB" b="1" dirty="0"/>
              <a:t>os.system()</a:t>
            </a:r>
            <a:r>
              <a:rPr lang="en-GB" dirty="0"/>
              <a:t> function runs a shell and waits for it to finish. In the example, os.system("echo Hello from Child”) executes the echo command, printing a message to the console. While simple, os.system() blocks execution and is generally replaced by subprocess.run() for better control and security.</a:t>
            </a:r>
          </a:p>
          <a:p>
            <a:pPr>
              <a:lnSpc>
                <a:spcPct val="90000"/>
              </a:lnSpc>
            </a:pPr>
            <a:endParaRPr lang="en-GB" dirty="0"/>
          </a:p>
          <a:p>
            <a:pPr>
              <a:lnSpc>
                <a:spcPct val="90000"/>
              </a:lnSpc>
            </a:pPr>
            <a:r>
              <a:rPr lang="en-GB" dirty="0"/>
              <a:t>Unlike os.system(), </a:t>
            </a:r>
            <a:r>
              <a:rPr lang="en-GB" b="1" dirty="0"/>
              <a:t>os.spawn() </a:t>
            </a:r>
            <a:r>
              <a:rPr lang="en-GB" dirty="0"/>
              <a:t>can create a new process without waiting for it to complete. The example launches </a:t>
            </a:r>
            <a:r>
              <a:rPr lang="en-GB" b="1" dirty="0"/>
              <a:t>calc.exe</a:t>
            </a:r>
            <a:r>
              <a:rPr lang="en-GB" dirty="0"/>
              <a:t> on Windows and runs the echo command on UNIX. Unlike fork(), spawn() is available on both Windows and UNIX, making it a more portable option.</a:t>
            </a:r>
          </a:p>
          <a:p>
            <a:pPr>
              <a:lnSpc>
                <a:spcPct val="90000"/>
              </a:lnSpc>
            </a:pPr>
            <a:endParaRPr lang="en-GB" dirty="0"/>
          </a:p>
          <a:p>
            <a:pPr>
              <a:lnSpc>
                <a:spcPct val="90000"/>
              </a:lnSpc>
            </a:pPr>
            <a:r>
              <a:rPr lang="en-GB" b="1" dirty="0"/>
              <a:t>os.popen() </a:t>
            </a:r>
            <a:r>
              <a:rPr lang="en-GB" dirty="0"/>
              <a:t>opens a process and reads its output like a file. In the example, os.popen() executes the Windows tasklist command, and the for loop iterates through and prints each line. Since os.popen() is deprecated, subprocess.Popen() is recommended for more robust process management.</a:t>
            </a:r>
          </a:p>
          <a:p>
            <a:pPr>
              <a:lnSpc>
                <a:spcPct val="90000"/>
              </a:lnSpc>
            </a:pPr>
            <a:endParaRPr lang="en-GB" dirty="0"/>
          </a:p>
          <a:p>
            <a:pPr>
              <a:lnSpc>
                <a:spcPct val="90000"/>
              </a:lnSpc>
            </a:pPr>
            <a:r>
              <a:rPr lang="en-GB" dirty="0"/>
              <a:t>Nobody can be sure if a Dodo can program in Python, but if it could, it would have stopped using the os module for multi-processing a long time ago! </a:t>
            </a:r>
          </a:p>
        </p:txBody>
      </p:sp>
    </p:spTree>
    <p:extLst>
      <p:ext uri="{BB962C8B-B14F-4D97-AF65-F5344CB8AC3E}">
        <p14:creationId xmlns:p14="http://schemas.microsoft.com/office/powerpoint/2010/main" val="10232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t>subprocess</a:t>
            </a:r>
            <a:r>
              <a:rPr lang="en-GB" dirty="0"/>
              <a:t> module was introduced in </a:t>
            </a:r>
            <a:r>
              <a:rPr lang="en-GB" b="1" dirty="0"/>
              <a:t>Python 2.4</a:t>
            </a:r>
            <a:r>
              <a:rPr lang="en-GB" dirty="0"/>
              <a:t> to unify the various process creation and management interfaces in the standard library. It aimed to provide a </a:t>
            </a:r>
            <a:r>
              <a:rPr lang="en-GB" b="1" dirty="0"/>
              <a:t>consistent, cross-platform</a:t>
            </a:r>
            <a:r>
              <a:rPr lang="en-GB" dirty="0"/>
              <a:t> solution without operating system-specific quirks - though this goal was not achieved entirely.</a:t>
            </a:r>
          </a:p>
          <a:p>
            <a:endParaRPr lang="en-GB" dirty="0"/>
          </a:p>
          <a:p>
            <a:r>
              <a:rPr lang="en-GB" dirty="0"/>
              <a:t>While older functions like os.system(), os.spawn(), and os.popen() are still supported, they are </a:t>
            </a:r>
            <a:r>
              <a:rPr lang="en-GB" b="0" dirty="0"/>
              <a:t>deprecated for new applications</a:t>
            </a:r>
            <a:r>
              <a:rPr lang="en-GB" dirty="0"/>
              <a:t>. Developers should refer to the </a:t>
            </a:r>
            <a:r>
              <a:rPr lang="en-GB" b="1" dirty="0"/>
              <a:t>"Replacing Older Functions with the subprocess Module"</a:t>
            </a:r>
            <a:r>
              <a:rPr lang="en-GB" dirty="0"/>
              <a:t> section in the official documentation for guidance on modern best practices. With the adoption of </a:t>
            </a:r>
            <a:r>
              <a:rPr lang="en-GB" b="1" dirty="0"/>
              <a:t>Python 3,</a:t>
            </a:r>
            <a:r>
              <a:rPr lang="en-GB" dirty="0"/>
              <a:t> it is the perfect time to transition away from legacy methods in favour of </a:t>
            </a:r>
            <a:r>
              <a:rPr lang="en-GB" b="1" dirty="0"/>
              <a:t>subprocess</a:t>
            </a:r>
            <a:r>
              <a:rPr lang="en-GB" dirty="0"/>
              <a:t> which offers </a:t>
            </a:r>
            <a:r>
              <a:rPr lang="en-GB" b="0" dirty="0"/>
              <a:t>greater control, security, and flexibility</a:t>
            </a:r>
            <a:r>
              <a:rPr lang="en-GB" dirty="0"/>
              <a:t>.</a:t>
            </a:r>
          </a:p>
          <a:p>
            <a:endParaRPr lang="en-GB" dirty="0"/>
          </a:p>
          <a:p>
            <a:r>
              <a:rPr lang="en-GB" dirty="0"/>
              <a:t>Additionally, we will explore the </a:t>
            </a:r>
            <a:r>
              <a:rPr lang="en-GB" b="1" dirty="0"/>
              <a:t>multiprocessing</a:t>
            </a:r>
            <a:r>
              <a:rPr lang="en-GB" dirty="0"/>
              <a:t> module which offers an alternative approach for running processes.</a:t>
            </a:r>
          </a:p>
        </p:txBody>
      </p:sp>
    </p:spTree>
    <p:extLst>
      <p:ext uri="{BB962C8B-B14F-4D97-AF65-F5344CB8AC3E}">
        <p14:creationId xmlns:p14="http://schemas.microsoft.com/office/powerpoint/2010/main" val="91219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subprocess.run()</a:t>
            </a:r>
            <a:r>
              <a:rPr lang="en-GB" dirty="0"/>
              <a:t> method was introduced in </a:t>
            </a:r>
            <a:r>
              <a:rPr lang="en-GB" b="1" dirty="0"/>
              <a:t>Python 3.5</a:t>
            </a:r>
            <a:r>
              <a:rPr lang="en-GB" dirty="0"/>
              <a:t> to simplify process execution using subprocess. It serves as a </a:t>
            </a:r>
            <a:r>
              <a:rPr lang="en-GB" b="1" dirty="0"/>
              <a:t>wrapper around Popen</a:t>
            </a:r>
            <a:r>
              <a:rPr lang="en-GB" dirty="0"/>
              <a:t>, which, while powerful, can be complex and requires explicitly waiting for the process to complete. In contrast, subprocess.run() </a:t>
            </a:r>
            <a:r>
              <a:rPr lang="en-GB" b="1" dirty="0"/>
              <a:t>waits by default</a:t>
            </a:r>
            <a:r>
              <a:rPr lang="en-GB" dirty="0"/>
              <a:t>, making it more convenient for most use cases.</a:t>
            </a:r>
          </a:p>
          <a:p>
            <a:endParaRPr lang="en-GB" dirty="0"/>
          </a:p>
          <a:p>
            <a:r>
              <a:rPr lang="en-GB" dirty="0"/>
              <a:t>One of the key advantages of subprocess.run() is the </a:t>
            </a:r>
            <a:r>
              <a:rPr lang="en-GB" b="1" dirty="0"/>
              <a:t>timeout parameter</a:t>
            </a:r>
            <a:r>
              <a:rPr lang="en-GB" dirty="0"/>
              <a:t>, a frequently requested feature that is not natively available with Popen.</a:t>
            </a:r>
          </a:p>
          <a:p>
            <a:endParaRPr lang="en-GB" dirty="0"/>
          </a:p>
          <a:p>
            <a:r>
              <a:rPr lang="en-GB" b="0" dirty="0"/>
              <a:t>For users who need the full flexibility of Popen, subprocess.run() still allows access to its advanced functionality - all Popen parameters can be passed through.</a:t>
            </a:r>
          </a:p>
          <a:p>
            <a:endParaRPr lang="en-GB" dirty="0"/>
          </a:p>
          <a:p>
            <a:r>
              <a:rPr lang="en-GB" dirty="0"/>
              <a:t>Finally, note that the </a:t>
            </a:r>
            <a:r>
              <a:rPr lang="en-GB" b="1" dirty="0"/>
              <a:t>example shown</a:t>
            </a:r>
            <a:r>
              <a:rPr lang="en-GB" dirty="0"/>
              <a:t> is derived from the built-in </a:t>
            </a:r>
            <a:r>
              <a:rPr lang="en-GB" b="1" dirty="0"/>
              <a:t>help text</a:t>
            </a:r>
            <a:r>
              <a:rPr lang="en-GB" dirty="0"/>
              <a:t>, not the official documentation.</a:t>
            </a:r>
          </a:p>
        </p:txBody>
      </p:sp>
    </p:spTree>
    <p:extLst>
      <p:ext uri="{BB962C8B-B14F-4D97-AF65-F5344CB8AC3E}">
        <p14:creationId xmlns:p14="http://schemas.microsoft.com/office/powerpoint/2010/main" val="372962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grpSp>
      <p:sp>
        <p:nvSpPr>
          <p:cNvPr id="2" name="Slide Number Placeholder 5">
            <a:extLst>
              <a:ext uri="{FF2B5EF4-FFF2-40B4-BE49-F238E27FC236}">
                <a16:creationId xmlns:a16="http://schemas.microsoft.com/office/drawing/2014/main" id="{50D4B9A1-7D6A-7797-84DC-B95C2797FA0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dirty="0">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9CD62FF4-B587-C0B5-D60B-68179D771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1618442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222227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4" r:id="rId37"/>
    <p:sldLayoutId id="2147483905" r:id="rId38"/>
  </p:sldLayoutIdLst>
  <p:hf hdr="0" ft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0"/>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0"/>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0"/>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0"/>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393332" y="1777977"/>
            <a:ext cx="6596062" cy="2431485"/>
          </a:xfrm>
        </p:spPr>
        <p:txBody>
          <a:bodyPr>
            <a:normAutofit/>
          </a:bodyPr>
          <a:lstStyle/>
          <a:p>
            <a:r>
              <a:rPr lang="en-GB" dirty="0">
                <a:solidFill>
                  <a:srgbClr val="004050"/>
                </a:solidFill>
              </a:rPr>
              <a:t>Python 3 Programming</a:t>
            </a:r>
            <a:endParaRPr lang="en-US" dirty="0">
              <a:solidFill>
                <a:srgbClr val="004050"/>
              </a:solidFill>
              <a:latin typeface="Arial" charset="0"/>
              <a:cs typeface="Arial" charset="0"/>
            </a:endParaRPr>
          </a:p>
        </p:txBody>
      </p:sp>
      <p:sp>
        <p:nvSpPr>
          <p:cNvPr id="4099" name="Subtitle 2"/>
          <p:cNvSpPr>
            <a:spLocks noGrp="1"/>
          </p:cNvSpPr>
          <p:nvPr>
            <p:ph type="body" sz="quarter" idx="10"/>
          </p:nvPr>
        </p:nvSpPr>
        <p:spPr>
          <a:xfrm>
            <a:off x="393332" y="4514613"/>
            <a:ext cx="6604609" cy="709613"/>
          </a:xfrm>
        </p:spPr>
        <p:txBody>
          <a:bodyPr/>
          <a:lstStyle/>
          <a:p>
            <a:r>
              <a:rPr lang="en-GB" sz="2400" b="1" dirty="0">
                <a:solidFill>
                  <a:srgbClr val="004050"/>
                </a:solidFill>
              </a:rPr>
              <a:t>Multiprocessing and Multi-Threading</a:t>
            </a:r>
            <a:endParaRPr lang="en-US" sz="2400" b="1" dirty="0">
              <a:solidFill>
                <a:srgbClr val="004050"/>
              </a:solidFill>
              <a:latin typeface="Arial" charset="0"/>
              <a:cs typeface="Arial" charset="0"/>
            </a:endParaRPr>
          </a:p>
        </p:txBody>
      </p:sp>
    </p:spTree>
    <p:extLst>
      <p:ext uri="{BB962C8B-B14F-4D97-AF65-F5344CB8AC3E}">
        <p14:creationId xmlns:p14="http://schemas.microsoft.com/office/powerpoint/2010/main" val="296940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64440" y="348673"/>
            <a:ext cx="11517818" cy="805001"/>
          </a:xfrm>
        </p:spPr>
        <p:txBody>
          <a:bodyPr/>
          <a:lstStyle/>
          <a:p>
            <a:pPr eaLnBrk="1" hangingPunct="1"/>
            <a:r>
              <a:rPr lang="en-GB" dirty="0"/>
              <a:t>Example - running a basic subprocess</a:t>
            </a:r>
          </a:p>
        </p:txBody>
      </p:sp>
      <p:sp>
        <p:nvSpPr>
          <p:cNvPr id="11267" name="Rectangle 3"/>
          <p:cNvSpPr>
            <a:spLocks noGrp="1" noChangeArrowheads="1"/>
          </p:cNvSpPr>
          <p:nvPr>
            <p:ph idx="1"/>
          </p:nvPr>
        </p:nvSpPr>
        <p:spPr/>
        <p:txBody>
          <a:bodyPr/>
          <a:lstStyle/>
          <a:p>
            <a:r>
              <a:rPr lang="en-GB" b="1" dirty="0"/>
              <a:t>Run a process and wait for it to complete.</a:t>
            </a:r>
          </a:p>
          <a:p>
            <a:pPr marL="182563" indent="-182563"/>
            <a:r>
              <a:rPr lang="en-GB" b="1" dirty="0"/>
              <a:t>A shell is sometimes required when:</a:t>
            </a:r>
          </a:p>
          <a:p>
            <a:pPr marL="449263" lvl="1">
              <a:buFont typeface="Arial" panose="020B0604020202020204" pitchFamily="34" charset="0"/>
              <a:buChar char="•"/>
            </a:pPr>
            <a:r>
              <a:rPr lang="en-GB" sz="1800" dirty="0"/>
              <a:t>Using shell wildcards, pipes, redirections, etc.</a:t>
            </a:r>
          </a:p>
          <a:p>
            <a:pPr marL="449263" lvl="1">
              <a:buFont typeface="Arial" panose="020B0604020202020204" pitchFamily="34" charset="0"/>
              <a:buChar char="•"/>
            </a:pPr>
            <a:r>
              <a:rPr lang="en-GB" sz="1800" dirty="0"/>
              <a:t>Using Windows and file association is required</a:t>
            </a:r>
            <a:endParaRPr lang="en-GB" sz="1600" dirty="0"/>
          </a:p>
          <a:p>
            <a:pPr lvl="1"/>
            <a:endParaRPr lang="en-GB" dirty="0"/>
          </a:p>
          <a:p>
            <a:pPr lvl="1"/>
            <a:endParaRPr lang="en-GB" dirty="0"/>
          </a:p>
          <a:p>
            <a:pPr marL="88900" lvl="1" indent="-88900">
              <a:buNone/>
            </a:pPr>
            <a:endParaRPr lang="en-GB" b="1" dirty="0"/>
          </a:p>
          <a:p>
            <a:pPr marL="88900" lvl="1" indent="-88900">
              <a:buNone/>
            </a:pPr>
            <a:r>
              <a:rPr lang="en-GB" b="1" dirty="0"/>
              <a:t>Don't use a shell if you don't need to.</a:t>
            </a:r>
          </a:p>
          <a:p>
            <a:pPr marL="449263" lvl="2">
              <a:buFont typeface="Arial" panose="020B0604020202020204" pitchFamily="34" charset="0"/>
              <a:buChar char="•"/>
            </a:pPr>
            <a:r>
              <a:rPr lang="en-GB" sz="1800" dirty="0"/>
              <a:t>It can add an unnecessary overhead.</a:t>
            </a:r>
          </a:p>
          <a:p>
            <a:pPr marL="449263" lvl="2">
              <a:buFont typeface="Arial" panose="020B0604020202020204" pitchFamily="34" charset="0"/>
              <a:buChar char="•"/>
            </a:pPr>
            <a:r>
              <a:rPr lang="en-GB" sz="1800" dirty="0"/>
              <a:t>Pass a list instead</a:t>
            </a:r>
          </a:p>
        </p:txBody>
      </p:sp>
      <p:sp>
        <p:nvSpPr>
          <p:cNvPr id="11268" name="Text Box 5"/>
          <p:cNvSpPr txBox="1">
            <a:spLocks noChangeArrowheads="1"/>
          </p:cNvSpPr>
          <p:nvPr/>
        </p:nvSpPr>
        <p:spPr bwMode="auto">
          <a:xfrm>
            <a:off x="772365" y="5208563"/>
            <a:ext cx="7182917"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rPr>
              <a:t>import subprocess</a:t>
            </a:r>
          </a:p>
          <a:p>
            <a:pPr>
              <a:spcBef>
                <a:spcPct val="0"/>
              </a:spcBef>
            </a:pPr>
            <a:r>
              <a:rPr lang="en-US" sz="1800" dirty="0">
                <a:latin typeface="Courier New" panose="02070309020205020404" pitchFamily="49" charset="0"/>
              </a:rPr>
              <a:t>proc = subprocess.run([sys.executable, 'hello.py']) </a:t>
            </a:r>
          </a:p>
        </p:txBody>
      </p:sp>
      <p:sp>
        <p:nvSpPr>
          <p:cNvPr id="11269" name="Text Box 4"/>
          <p:cNvSpPr txBox="1">
            <a:spLocks noChangeArrowheads="1"/>
          </p:cNvSpPr>
          <p:nvPr/>
        </p:nvSpPr>
        <p:spPr bwMode="auto">
          <a:xfrm>
            <a:off x="772365" y="2826745"/>
            <a:ext cx="6354149"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import subprocess</a:t>
            </a:r>
          </a:p>
          <a:p>
            <a:r>
              <a:rPr lang="en-US" sz="1800" dirty="0">
                <a:latin typeface="Courier New"/>
                <a:cs typeface="Courier New"/>
              </a:rPr>
              <a:t>proc = subprocess.run('hello.py', </a:t>
            </a:r>
            <a:r>
              <a:rPr lang="en-US" sz="1800" b="1" dirty="0">
                <a:latin typeface="Courier New"/>
                <a:cs typeface="Courier New"/>
              </a:rPr>
              <a:t>shell=True</a:t>
            </a:r>
            <a:r>
              <a:rPr lang="en-US" sz="1800" dirty="0">
                <a:latin typeface="Courier New"/>
                <a:cs typeface="Courier New"/>
              </a:rPr>
              <a:t>)</a:t>
            </a:r>
          </a:p>
          <a:p>
            <a:r>
              <a:rPr lang="en-US" sz="1800" dirty="0">
                <a:latin typeface="Courier New"/>
                <a:cs typeface="Courier New"/>
              </a:rPr>
              <a:t>print('Child exited with', proc.returncode)</a:t>
            </a:r>
            <a:endParaRPr lang="en-GB" sz="1800" dirty="0">
              <a:latin typeface="Courier New"/>
              <a:cs typeface="Courier New"/>
            </a:endParaRPr>
          </a:p>
        </p:txBody>
      </p:sp>
      <p:sp>
        <p:nvSpPr>
          <p:cNvPr id="11272" name="Text Box 10"/>
          <p:cNvSpPr txBox="1">
            <a:spLocks noChangeArrowheads="1"/>
          </p:cNvSpPr>
          <p:nvPr/>
        </p:nvSpPr>
        <p:spPr bwMode="auto">
          <a:xfrm>
            <a:off x="4332838" y="6178060"/>
            <a:ext cx="2488182"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t>Typically:</a:t>
            </a:r>
          </a:p>
          <a:p>
            <a:pPr>
              <a:spcBef>
                <a:spcPct val="0"/>
              </a:spcBef>
            </a:pPr>
            <a:r>
              <a:rPr lang="en-GB" sz="1600" dirty="0"/>
              <a:t>C:\Python313\python.exe</a:t>
            </a:r>
          </a:p>
        </p:txBody>
      </p:sp>
      <p:sp>
        <p:nvSpPr>
          <p:cNvPr id="11273" name="Line 11"/>
          <p:cNvSpPr>
            <a:spLocks noChangeShapeType="1"/>
          </p:cNvSpPr>
          <p:nvPr/>
        </p:nvSpPr>
        <p:spPr bwMode="auto">
          <a:xfrm flipH="1" flipV="1">
            <a:off x="4958409" y="5763160"/>
            <a:ext cx="404620" cy="414899"/>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 name="Slide Number Placeholder 1">
            <a:extLst>
              <a:ext uri="{FF2B5EF4-FFF2-40B4-BE49-F238E27FC236}">
                <a16:creationId xmlns:a16="http://schemas.microsoft.com/office/drawing/2014/main" id="{C0661E3D-0DE0-E0AF-1DBD-FD6D36F366DE}"/>
              </a:ext>
            </a:extLst>
          </p:cNvPr>
          <p:cNvSpPr>
            <a:spLocks noGrp="1"/>
          </p:cNvSpPr>
          <p:nvPr>
            <p:ph type="sldNum" sz="quarter" idx="4"/>
          </p:nvPr>
        </p:nvSpPr>
        <p:spPr/>
        <p:txBody>
          <a:bodyPr/>
          <a:lstStyle/>
          <a:p>
            <a:fld id="{EF892D59-8F09-EF4B-AD6D-DA609442F868}" type="slidenum">
              <a:rPr lang="en-GB" smtClean="0"/>
              <a:pPr/>
              <a:t>10</a:t>
            </a:fld>
            <a:endParaRPr lang="en-GB" dirty="0"/>
          </a:p>
        </p:txBody>
      </p:sp>
      <p:pic>
        <p:nvPicPr>
          <p:cNvPr id="9" name="Picture 8" descr="A screenshot of a computer&#10;&#10;AI-generated content may be incorrect.">
            <a:extLst>
              <a:ext uri="{FF2B5EF4-FFF2-40B4-BE49-F238E27FC236}">
                <a16:creationId xmlns:a16="http://schemas.microsoft.com/office/drawing/2014/main" id="{D1B21E2C-9C8D-939E-0C31-5C5982A7F6C2}"/>
              </a:ext>
            </a:extLst>
          </p:cNvPr>
          <p:cNvPicPr>
            <a:picLocks noChangeAspect="1"/>
          </p:cNvPicPr>
          <p:nvPr/>
        </p:nvPicPr>
        <p:blipFill>
          <a:blip r:embed="rId3"/>
          <a:stretch>
            <a:fillRect/>
          </a:stretch>
        </p:blipFill>
        <p:spPr>
          <a:xfrm>
            <a:off x="7832763" y="2007735"/>
            <a:ext cx="3928245" cy="4301049"/>
          </a:xfrm>
          <a:prstGeom prst="rect">
            <a:avLst/>
          </a:prstGeom>
        </p:spPr>
      </p:pic>
    </p:spTree>
    <p:extLst>
      <p:ext uri="{BB962C8B-B14F-4D97-AF65-F5344CB8AC3E}">
        <p14:creationId xmlns:p14="http://schemas.microsoft.com/office/powerpoint/2010/main" val="332356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20195" y="327883"/>
            <a:ext cx="11517818" cy="805001"/>
          </a:xfrm>
        </p:spPr>
        <p:txBody>
          <a:bodyPr/>
          <a:lstStyle/>
          <a:p>
            <a:pPr eaLnBrk="1" hangingPunct="1"/>
            <a:r>
              <a:rPr lang="en-GB" dirty="0"/>
              <a:t>Example - capturing the output</a:t>
            </a:r>
          </a:p>
        </p:txBody>
      </p:sp>
      <p:sp>
        <p:nvSpPr>
          <p:cNvPr id="12291" name="Rectangle 3"/>
          <p:cNvSpPr>
            <a:spLocks noGrp="1" noChangeArrowheads="1"/>
          </p:cNvSpPr>
          <p:nvPr>
            <p:ph idx="1"/>
          </p:nvPr>
        </p:nvSpPr>
        <p:spPr/>
        <p:txBody>
          <a:bodyPr>
            <a:normAutofit/>
          </a:bodyPr>
          <a:lstStyle/>
          <a:p>
            <a:pPr marL="0" lvl="1" indent="0">
              <a:buNone/>
            </a:pPr>
            <a:r>
              <a:rPr lang="en-GB" b="1" dirty="0"/>
              <a:t>Use the returned </a:t>
            </a:r>
            <a:r>
              <a:rPr lang="en-US" b="1" dirty="0"/>
              <a:t>CompletedProcess object:</a:t>
            </a:r>
            <a:endParaRPr lang="en-GB" b="1" dirty="0"/>
          </a:p>
          <a:p>
            <a:pPr marL="449263" lvl="1">
              <a:buFont typeface="Arial" panose="020B0604020202020204" pitchFamily="34" charset="0"/>
              <a:buChar char="•"/>
            </a:pPr>
            <a:r>
              <a:rPr lang="en-GB" sz="1800" dirty="0"/>
              <a:t>Includes stdout, and stderr, but only when using PIPE.</a:t>
            </a:r>
          </a:p>
          <a:p>
            <a:pPr marL="449263" lvl="1">
              <a:buFont typeface="Arial" panose="020B0604020202020204" pitchFamily="34" charset="0"/>
              <a:buChar char="•"/>
            </a:pPr>
            <a:r>
              <a:rPr lang="en-GB" sz="1800" dirty="0"/>
              <a:t>Use </a:t>
            </a:r>
            <a:r>
              <a:rPr lang="en-GB" sz="1800" b="0" i="1" dirty="0"/>
              <a:t>bytes</a:t>
            </a:r>
            <a:r>
              <a:rPr lang="en-GB" sz="1800" dirty="0">
                <a:latin typeface="Courier New" panose="02070309020205020404" pitchFamily="49" charset="0"/>
              </a:rPr>
              <a:t>.decode()</a:t>
            </a:r>
            <a:r>
              <a:rPr lang="en-GB" sz="1800" dirty="0"/>
              <a:t> to convert bytes to string.</a:t>
            </a:r>
          </a:p>
          <a:p>
            <a:pPr marL="449263" lvl="1">
              <a:buFont typeface="Arial" panose="020B0604020202020204" pitchFamily="34" charset="0"/>
              <a:buChar char="•"/>
            </a:pPr>
            <a:r>
              <a:rPr lang="en-GB" sz="1800" dirty="0"/>
              <a:t>Use </a:t>
            </a:r>
            <a:r>
              <a:rPr lang="en-GB" sz="1800" b="0" i="1" dirty="0"/>
              <a:t>string</a:t>
            </a:r>
            <a:r>
              <a:rPr lang="en-GB" sz="1800" dirty="0">
                <a:latin typeface="Courier New" panose="02070309020205020404" pitchFamily="49" charset="0"/>
              </a:rPr>
              <a:t>.encode()</a:t>
            </a:r>
            <a:r>
              <a:rPr lang="en-GB" sz="1800" dirty="0"/>
              <a:t> to convert string to bytes (for stdin).</a:t>
            </a:r>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marL="457200" lvl="1" indent="0">
              <a:buNone/>
            </a:pPr>
            <a:endParaRPr lang="en-GB" dirty="0"/>
          </a:p>
          <a:p>
            <a:pPr marL="449263" lvl="1">
              <a:buFont typeface="Arial" panose="020B0604020202020204" pitchFamily="34" charset="0"/>
              <a:buChar char="•"/>
            </a:pPr>
            <a:r>
              <a:rPr lang="en-GB" sz="1800" dirty="0"/>
              <a:t>Warning, data is stored in memory - may crash your program!</a:t>
            </a:r>
          </a:p>
        </p:txBody>
      </p:sp>
      <p:sp>
        <p:nvSpPr>
          <p:cNvPr id="12292" name="Text Box 4"/>
          <p:cNvSpPr txBox="1">
            <a:spLocks noChangeArrowheads="1"/>
          </p:cNvSpPr>
          <p:nvPr/>
        </p:nvSpPr>
        <p:spPr bwMode="auto">
          <a:xfrm>
            <a:off x="832146" y="2810030"/>
            <a:ext cx="6526146" cy="227754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import subprocess</a:t>
            </a:r>
          </a:p>
          <a:p>
            <a:r>
              <a:rPr lang="en-US" sz="1800" dirty="0">
                <a:latin typeface="Courier New"/>
                <a:cs typeface="Courier New"/>
              </a:rPr>
              <a:t>proc = subprocess.run("tasklist", </a:t>
            </a:r>
          </a:p>
          <a:p>
            <a:r>
              <a:rPr lang="en-US" sz="1800" dirty="0">
                <a:latin typeface="Courier New"/>
                <a:cs typeface="Courier New"/>
              </a:rPr>
              <a:t>                      stdout=subprocess.</a:t>
            </a:r>
            <a:r>
              <a:rPr lang="en-US" sz="1800" b="1" dirty="0">
                <a:latin typeface="Courier New"/>
                <a:cs typeface="Courier New"/>
              </a:rPr>
              <a:t>PIPE</a:t>
            </a:r>
            <a:r>
              <a:rPr lang="en-US" sz="1800" dirty="0">
                <a:latin typeface="Courier New"/>
                <a:cs typeface="Courier New"/>
              </a:rPr>
              <a:t>, </a:t>
            </a:r>
          </a:p>
          <a:p>
            <a:r>
              <a:rPr lang="en-US" sz="1800" dirty="0">
                <a:latin typeface="Courier New"/>
                <a:cs typeface="Courier New"/>
              </a:rPr>
              <a:t>			  stderr=subprocess.</a:t>
            </a:r>
            <a:r>
              <a:rPr lang="en-US" sz="1800" b="1" dirty="0">
                <a:latin typeface="Courier New"/>
                <a:cs typeface="Courier New"/>
              </a:rPr>
              <a:t>PIPE</a:t>
            </a:r>
            <a:r>
              <a:rPr lang="en-US" sz="1800" dirty="0">
                <a:latin typeface="Courier New"/>
                <a:cs typeface="Courier New"/>
              </a:rPr>
              <a:t>)</a:t>
            </a:r>
          </a:p>
          <a:p>
            <a:endParaRPr lang="en-US" sz="800" dirty="0">
              <a:latin typeface="Courier New"/>
              <a:cs typeface="Courier New"/>
            </a:endParaRPr>
          </a:p>
          <a:p>
            <a:r>
              <a:rPr lang="en-US" sz="1800" dirty="0">
                <a:latin typeface="Courier New"/>
                <a:cs typeface="Courier New"/>
              </a:rPr>
              <a:t>if proc.stderr != None:</a:t>
            </a:r>
          </a:p>
          <a:p>
            <a:r>
              <a:rPr lang="en-US" sz="1800" dirty="0">
                <a:latin typeface="Courier New"/>
                <a:cs typeface="Courier New"/>
              </a:rPr>
              <a:t>    print ("error:", proc.stderr.decode())</a:t>
            </a:r>
          </a:p>
          <a:p>
            <a:endParaRPr lang="en-US" sz="800" dirty="0">
              <a:latin typeface="Courier New"/>
              <a:cs typeface="Courier New"/>
            </a:endParaRPr>
          </a:p>
          <a:p>
            <a:r>
              <a:rPr lang="en-US" sz="1800" dirty="0">
                <a:latin typeface="Courier New"/>
                <a:cs typeface="Courier New"/>
              </a:rPr>
              <a:t>print("output:", proc.stdout.decode())</a:t>
            </a:r>
          </a:p>
        </p:txBody>
      </p:sp>
      <p:sp>
        <p:nvSpPr>
          <p:cNvPr id="2" name="Slide Number Placeholder 1">
            <a:extLst>
              <a:ext uri="{FF2B5EF4-FFF2-40B4-BE49-F238E27FC236}">
                <a16:creationId xmlns:a16="http://schemas.microsoft.com/office/drawing/2014/main" id="{2AFE6791-2FA0-D88A-B6EF-EB156AA09EF2}"/>
              </a:ext>
            </a:extLst>
          </p:cNvPr>
          <p:cNvSpPr>
            <a:spLocks noGrp="1"/>
          </p:cNvSpPr>
          <p:nvPr>
            <p:ph type="sldNum" sz="quarter" idx="4"/>
          </p:nvPr>
        </p:nvSpPr>
        <p:spPr/>
        <p:txBody>
          <a:bodyPr/>
          <a:lstStyle/>
          <a:p>
            <a:fld id="{EF892D59-8F09-EF4B-AD6D-DA609442F868}" type="slidenum">
              <a:rPr lang="en-GB" smtClean="0"/>
              <a:pPr/>
              <a:t>11</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35F2F86E-DD8F-59A2-EE58-56B1D59E58CE}"/>
              </a:ext>
            </a:extLst>
          </p:cNvPr>
          <p:cNvPicPr>
            <a:picLocks noChangeAspect="1"/>
          </p:cNvPicPr>
          <p:nvPr/>
        </p:nvPicPr>
        <p:blipFill>
          <a:blip r:embed="rId3"/>
          <a:stretch>
            <a:fillRect/>
          </a:stretch>
        </p:blipFill>
        <p:spPr>
          <a:xfrm>
            <a:off x="7821065" y="2011885"/>
            <a:ext cx="4264783" cy="4387609"/>
          </a:xfrm>
          <a:prstGeom prst="rect">
            <a:avLst/>
          </a:prstGeom>
        </p:spPr>
      </p:pic>
    </p:spTree>
    <p:extLst>
      <p:ext uri="{BB962C8B-B14F-4D97-AF65-F5344CB8AC3E}">
        <p14:creationId xmlns:p14="http://schemas.microsoft.com/office/powerpoint/2010/main" val="50403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75591" y="329297"/>
            <a:ext cx="11517818" cy="805001"/>
          </a:xfrm>
        </p:spPr>
        <p:txBody>
          <a:bodyPr/>
          <a:lstStyle/>
          <a:p>
            <a:pPr eaLnBrk="1" hangingPunct="1"/>
            <a:r>
              <a:rPr lang="en-GB" dirty="0"/>
              <a:t>Example - passing data into stdin</a:t>
            </a:r>
          </a:p>
        </p:txBody>
      </p:sp>
      <p:sp>
        <p:nvSpPr>
          <p:cNvPr id="13315" name="Rectangle 3"/>
          <p:cNvSpPr>
            <a:spLocks noGrp="1" noChangeArrowheads="1"/>
          </p:cNvSpPr>
          <p:nvPr>
            <p:ph idx="1"/>
          </p:nvPr>
        </p:nvSpPr>
        <p:spPr>
          <a:xfrm>
            <a:off x="341272" y="1368256"/>
            <a:ext cx="11516239" cy="2832900"/>
          </a:xfrm>
        </p:spPr>
        <p:txBody>
          <a:bodyPr/>
          <a:lstStyle/>
          <a:p>
            <a:r>
              <a:rPr lang="en-GB" b="1" dirty="0"/>
              <a:t>Suitable for simple text</a:t>
            </a:r>
          </a:p>
          <a:p>
            <a:pPr marL="449263" lvl="1">
              <a:buFont typeface="Arial" panose="020B0604020202020204" pitchFamily="34" charset="0"/>
              <a:buChar char="•"/>
            </a:pPr>
            <a:r>
              <a:rPr lang="en-GB" sz="1800" dirty="0"/>
              <a:t>Bytes objects only</a:t>
            </a:r>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r>
              <a:rPr lang="en-GB" sz="1800" dirty="0"/>
              <a:t>bridge.py</a:t>
            </a:r>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lvl="1">
              <a:buFont typeface="Arial" panose="020B0604020202020204" pitchFamily="34" charset="0"/>
              <a:buChar char="•"/>
            </a:pPr>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endParaRPr lang="en-GB" dirty="0"/>
          </a:p>
        </p:txBody>
      </p:sp>
      <p:sp>
        <p:nvSpPr>
          <p:cNvPr id="13316" name="Text Box 4"/>
          <p:cNvSpPr txBox="1">
            <a:spLocks noChangeArrowheads="1"/>
          </p:cNvSpPr>
          <p:nvPr/>
        </p:nvSpPr>
        <p:spPr bwMode="auto">
          <a:xfrm>
            <a:off x="773535" y="2114730"/>
            <a:ext cx="6236866"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import subprocess</a:t>
            </a:r>
          </a:p>
          <a:p>
            <a:r>
              <a:rPr lang="en-US" sz="1800" dirty="0">
                <a:latin typeface="Courier New"/>
                <a:cs typeface="Courier New"/>
              </a:rPr>
              <a:t>proc = subprocess.run("bridge.py", </a:t>
            </a:r>
          </a:p>
          <a:p>
            <a:r>
              <a:rPr lang="en-US" sz="1800" b="1" dirty="0">
                <a:latin typeface="Courier New"/>
                <a:cs typeface="Courier New"/>
              </a:rPr>
              <a:t>                      input</a:t>
            </a:r>
            <a:r>
              <a:rPr lang="en-US" sz="1800" dirty="0">
                <a:latin typeface="Courier New"/>
                <a:cs typeface="Courier New"/>
              </a:rPr>
              <a:t>=</a:t>
            </a:r>
            <a:r>
              <a:rPr lang="en-US" sz="1800" b="1" dirty="0">
                <a:latin typeface="Courier New"/>
                <a:cs typeface="Courier New"/>
              </a:rPr>
              <a:t>b</a:t>
            </a:r>
            <a:r>
              <a:rPr lang="en-US" sz="1800" dirty="0">
                <a:latin typeface="Courier New"/>
                <a:cs typeface="Courier New"/>
              </a:rPr>
              <a:t>"It is Arthur")</a:t>
            </a:r>
            <a:endParaRPr lang="en-GB" sz="1800" dirty="0">
              <a:latin typeface="Courier New"/>
              <a:cs typeface="Courier New"/>
            </a:endParaRPr>
          </a:p>
        </p:txBody>
      </p:sp>
      <p:sp>
        <p:nvSpPr>
          <p:cNvPr id="13317" name="Text Box 5"/>
          <p:cNvSpPr txBox="1">
            <a:spLocks noChangeArrowheads="1"/>
          </p:cNvSpPr>
          <p:nvPr/>
        </p:nvSpPr>
        <p:spPr bwMode="auto">
          <a:xfrm>
            <a:off x="773534" y="3554825"/>
            <a:ext cx="5228255"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reply = input(“What…is your name? ")</a:t>
            </a:r>
          </a:p>
          <a:p>
            <a:r>
              <a:rPr lang="en-US" sz="1800" dirty="0">
                <a:latin typeface="Courier New"/>
                <a:cs typeface="Courier New"/>
              </a:rPr>
              <a:t>print(f"&lt;{reply}&gt;" )</a:t>
            </a:r>
          </a:p>
        </p:txBody>
      </p:sp>
      <p:sp>
        <p:nvSpPr>
          <p:cNvPr id="6" name="Text Box 5"/>
          <p:cNvSpPr txBox="1">
            <a:spLocks noChangeArrowheads="1"/>
          </p:cNvSpPr>
          <p:nvPr/>
        </p:nvSpPr>
        <p:spPr bwMode="auto">
          <a:xfrm>
            <a:off x="2252211" y="4201156"/>
            <a:ext cx="4758190"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What is your name? &lt;It is Arthur&gt;</a:t>
            </a:r>
          </a:p>
        </p:txBody>
      </p:sp>
      <p:sp>
        <p:nvSpPr>
          <p:cNvPr id="2" name="Slide Number Placeholder 1">
            <a:extLst>
              <a:ext uri="{FF2B5EF4-FFF2-40B4-BE49-F238E27FC236}">
                <a16:creationId xmlns:a16="http://schemas.microsoft.com/office/drawing/2014/main" id="{BE7053F1-016A-F668-6ACE-343946D4B432}"/>
              </a:ext>
            </a:extLst>
          </p:cNvPr>
          <p:cNvSpPr>
            <a:spLocks noGrp="1"/>
          </p:cNvSpPr>
          <p:nvPr>
            <p:ph type="sldNum" sz="quarter" idx="4"/>
          </p:nvPr>
        </p:nvSpPr>
        <p:spPr/>
        <p:txBody>
          <a:bodyPr/>
          <a:lstStyle/>
          <a:p>
            <a:fld id="{EF892D59-8F09-EF4B-AD6D-DA609442F868}" type="slidenum">
              <a:rPr lang="en-GB" smtClean="0"/>
              <a:pPr/>
              <a:t>12</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BE41A373-F29E-E9CD-EDD9-3487D0444E1A}"/>
              </a:ext>
            </a:extLst>
          </p:cNvPr>
          <p:cNvPicPr>
            <a:picLocks noChangeAspect="1"/>
          </p:cNvPicPr>
          <p:nvPr/>
        </p:nvPicPr>
        <p:blipFill>
          <a:blip r:embed="rId3"/>
          <a:stretch>
            <a:fillRect/>
          </a:stretch>
        </p:blipFill>
        <p:spPr>
          <a:xfrm>
            <a:off x="7665253" y="2011884"/>
            <a:ext cx="4036889" cy="4418629"/>
          </a:xfrm>
          <a:prstGeom prst="rect">
            <a:avLst/>
          </a:prstGeom>
        </p:spPr>
      </p:pic>
    </p:spTree>
    <p:extLst>
      <p:ext uri="{BB962C8B-B14F-4D97-AF65-F5344CB8AC3E}">
        <p14:creationId xmlns:p14="http://schemas.microsoft.com/office/powerpoint/2010/main" val="348610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7893" y="305580"/>
            <a:ext cx="11517818" cy="805001"/>
          </a:xfrm>
        </p:spPr>
        <p:txBody>
          <a:bodyPr/>
          <a:lstStyle/>
          <a:p>
            <a:r>
              <a:rPr lang="en-US" dirty="0"/>
              <a:t>Pipelines using subprocess.Popen()</a:t>
            </a:r>
          </a:p>
        </p:txBody>
      </p:sp>
      <p:sp>
        <p:nvSpPr>
          <p:cNvPr id="2" name="Text Placeholder 1"/>
          <p:cNvSpPr>
            <a:spLocks noGrp="1"/>
          </p:cNvSpPr>
          <p:nvPr>
            <p:ph idx="1"/>
          </p:nvPr>
        </p:nvSpPr>
        <p:spPr>
          <a:xfrm>
            <a:off x="341272" y="1368256"/>
            <a:ext cx="11516239" cy="2817664"/>
          </a:xfrm>
        </p:spPr>
        <p:txBody>
          <a:bodyPr/>
          <a:lstStyle/>
          <a:p>
            <a:r>
              <a:rPr lang="en-US" b="1" dirty="0"/>
              <a:t>Benefits of using subprocess.Popen()</a:t>
            </a:r>
          </a:p>
          <a:p>
            <a:pPr marL="365125" indent="-282575">
              <a:buFont typeface="Arial" panose="020B0604020202020204" pitchFamily="34" charset="0"/>
              <a:buChar char="•"/>
            </a:pPr>
            <a:r>
              <a:rPr lang="en-US" sz="1800" dirty="0"/>
              <a:t>Greater control – better management of child processes</a:t>
            </a:r>
          </a:p>
          <a:p>
            <a:pPr marL="365125" indent="-282575">
              <a:buFont typeface="Arial" panose="020B0604020202020204" pitchFamily="34" charset="0"/>
              <a:buChar char="•"/>
            </a:pPr>
            <a:r>
              <a:rPr lang="en-US" sz="1800" dirty="0"/>
              <a:t>Command pipelining – data flow from stdout to stdin</a:t>
            </a:r>
          </a:p>
          <a:p>
            <a:pPr marL="365125" indent="-282575">
              <a:buFont typeface="Arial" panose="020B0604020202020204" pitchFamily="34" charset="0"/>
              <a:buChar char="•"/>
            </a:pPr>
            <a:r>
              <a:rPr lang="en-US" sz="1800" dirty="0"/>
              <a:t>Non-blocking execution  - asynchronous processing</a:t>
            </a:r>
          </a:p>
          <a:p>
            <a:pPr marL="365125" indent="-282575">
              <a:buFont typeface="Arial" panose="020B0604020202020204" pitchFamily="34" charset="0"/>
              <a:buChar char="•"/>
            </a:pPr>
            <a:r>
              <a:rPr lang="en-US" sz="1800" dirty="0"/>
              <a:t>Error Handling – captures stdout and stderr separately</a:t>
            </a:r>
          </a:p>
          <a:p>
            <a:pPr marL="365125" indent="-282575">
              <a:buFont typeface="Arial" panose="020B0604020202020204" pitchFamily="34" charset="0"/>
              <a:buChar char="•"/>
            </a:pPr>
            <a:r>
              <a:rPr lang="en-US" sz="1800" dirty="0"/>
              <a:t>Resource Management – can prevent deadlocks</a:t>
            </a:r>
          </a:p>
          <a:p>
            <a:pPr marL="365125" indent="-282575">
              <a:buFont typeface="Arial" panose="020B0604020202020204" pitchFamily="34" charset="0"/>
              <a:buChar char="•"/>
            </a:pPr>
            <a:endParaRPr lang="en-US" sz="1800" dirty="0"/>
          </a:p>
          <a:p>
            <a:endParaRPr lang="en-US" dirty="0"/>
          </a:p>
          <a:p>
            <a:endParaRPr lang="en-US" dirty="0"/>
          </a:p>
          <a:p>
            <a:endParaRPr lang="en-US" dirty="0"/>
          </a:p>
        </p:txBody>
      </p:sp>
      <p:sp>
        <p:nvSpPr>
          <p:cNvPr id="6" name="Text Box 10">
            <a:extLst>
              <a:ext uri="{FF2B5EF4-FFF2-40B4-BE49-F238E27FC236}">
                <a16:creationId xmlns:a16="http://schemas.microsoft.com/office/drawing/2014/main" id="{4C8FC8D1-9509-EE5B-F663-E94D2F705245}"/>
              </a:ext>
            </a:extLst>
          </p:cNvPr>
          <p:cNvSpPr txBox="1">
            <a:spLocks noChangeArrowheads="1"/>
          </p:cNvSpPr>
          <p:nvPr/>
        </p:nvSpPr>
        <p:spPr bwMode="auto">
          <a:xfrm>
            <a:off x="772766" y="3645693"/>
            <a:ext cx="5323234" cy="246221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dirty="0">
                <a:latin typeface="Courier New" panose="02070309020205020404" pitchFamily="49" charset="0"/>
              </a:rPr>
              <a:t>import subprocess</a:t>
            </a:r>
          </a:p>
          <a:p>
            <a:endParaRPr lang="en-GB" sz="1400" dirty="0">
              <a:latin typeface="Courier New" panose="02070309020205020404" pitchFamily="49" charset="0"/>
            </a:endParaRPr>
          </a:p>
          <a:p>
            <a:r>
              <a:rPr lang="en-GB" sz="1400" dirty="0">
                <a:latin typeface="Courier New" panose="02070309020205020404" pitchFamily="49" charset="0"/>
              </a:rPr>
              <a:t>p1 = subprocess.Popen('dir', shell=True, </a:t>
            </a:r>
          </a:p>
          <a:p>
            <a:r>
              <a:rPr lang="en-GB" sz="1400" dirty="0">
                <a:latin typeface="Courier New" panose="02070309020205020404" pitchFamily="49" charset="0"/>
              </a:rPr>
              <a:t>                      stdin=None, </a:t>
            </a:r>
          </a:p>
          <a:p>
            <a:r>
              <a:rPr lang="en-GB" sz="1400" dirty="0">
                <a:latin typeface="Courier New" panose="02070309020205020404" pitchFamily="49" charset="0"/>
              </a:rPr>
              <a:t>                      </a:t>
            </a:r>
            <a:r>
              <a:rPr lang="en-GB" sz="1400" b="1" dirty="0">
                <a:latin typeface="Courier New" panose="02070309020205020404" pitchFamily="49" charset="0"/>
              </a:rPr>
              <a:t>stdout=subprocess.PIPE</a:t>
            </a:r>
            <a:r>
              <a:rPr lang="en-GB" sz="1400" dirty="0">
                <a:latin typeface="Courier New" panose="02070309020205020404" pitchFamily="49" charset="0"/>
              </a:rPr>
              <a:t>, </a:t>
            </a:r>
          </a:p>
          <a:p>
            <a:r>
              <a:rPr lang="en-GB" sz="1400" dirty="0">
                <a:latin typeface="Courier New" panose="02070309020205020404" pitchFamily="49" charset="0"/>
              </a:rPr>
              <a:t>                      stderr=subprocess.PIPE)</a:t>
            </a:r>
          </a:p>
          <a:p>
            <a:r>
              <a:rPr lang="en-GB" sz="1400" dirty="0">
                <a:latin typeface="Courier New" panose="02070309020205020404" pitchFamily="49" charset="0"/>
              </a:rPr>
              <a:t>p2 = subprocess.Popen('sort /R', shell=True, </a:t>
            </a:r>
          </a:p>
          <a:p>
            <a:r>
              <a:rPr lang="en-GB" sz="1400" dirty="0">
                <a:latin typeface="Courier New" panose="02070309020205020404" pitchFamily="49" charset="0"/>
              </a:rPr>
              <a:t>                      </a:t>
            </a:r>
            <a:r>
              <a:rPr lang="en-GB" sz="1400" b="1" dirty="0">
                <a:latin typeface="Courier New" panose="02070309020205020404" pitchFamily="49" charset="0"/>
              </a:rPr>
              <a:t>stdin=p1.stdout</a:t>
            </a:r>
            <a:r>
              <a:rPr lang="en-GB" sz="1400" dirty="0">
                <a:latin typeface="Courier New" panose="02070309020205020404" pitchFamily="49" charset="0"/>
              </a:rPr>
              <a:t>)</a:t>
            </a:r>
          </a:p>
          <a:p>
            <a:endParaRPr lang="en-GB" sz="1400" dirty="0">
              <a:latin typeface="Courier New" panose="02070309020205020404" pitchFamily="49" charset="0"/>
            </a:endParaRPr>
          </a:p>
          <a:p>
            <a:r>
              <a:rPr lang="en-GB" sz="1400" dirty="0">
                <a:latin typeface="Courier New" panose="02070309020205020404" pitchFamily="49" charset="0"/>
              </a:rPr>
              <a:t>p1.stdout.close()</a:t>
            </a:r>
          </a:p>
          <a:p>
            <a:r>
              <a:rPr lang="en-GB" sz="1400" dirty="0">
                <a:latin typeface="Courier New" panose="02070309020205020404" pitchFamily="49" charset="0"/>
              </a:rPr>
              <a:t>out, err = p2.communicate()</a:t>
            </a:r>
          </a:p>
        </p:txBody>
      </p:sp>
      <p:sp>
        <p:nvSpPr>
          <p:cNvPr id="4" name="Slide Number Placeholder 3">
            <a:extLst>
              <a:ext uri="{FF2B5EF4-FFF2-40B4-BE49-F238E27FC236}">
                <a16:creationId xmlns:a16="http://schemas.microsoft.com/office/drawing/2014/main" id="{6EC369AE-D852-BF0B-162F-71B689AA5DF8}"/>
              </a:ext>
            </a:extLst>
          </p:cNvPr>
          <p:cNvSpPr>
            <a:spLocks noGrp="1"/>
          </p:cNvSpPr>
          <p:nvPr>
            <p:ph type="sldNum" sz="quarter" idx="4"/>
          </p:nvPr>
        </p:nvSpPr>
        <p:spPr/>
        <p:txBody>
          <a:bodyPr/>
          <a:lstStyle/>
          <a:p>
            <a:fld id="{EF892D59-8F09-EF4B-AD6D-DA609442F868}" type="slidenum">
              <a:rPr lang="en-GB" smtClean="0"/>
              <a:pPr/>
              <a:t>13</a:t>
            </a:fld>
            <a:endParaRPr lang="en-GB" dirty="0"/>
          </a:p>
        </p:txBody>
      </p:sp>
      <p:pic>
        <p:nvPicPr>
          <p:cNvPr id="10" name="Picture 9" descr="A screenshot of a computer&#10;&#10;AI-generated content may be incorrect.">
            <a:extLst>
              <a:ext uri="{FF2B5EF4-FFF2-40B4-BE49-F238E27FC236}">
                <a16:creationId xmlns:a16="http://schemas.microsoft.com/office/drawing/2014/main" id="{42EC2CD3-CE69-6387-28A9-80D9DC5F17EE}"/>
              </a:ext>
            </a:extLst>
          </p:cNvPr>
          <p:cNvPicPr>
            <a:picLocks noChangeAspect="1"/>
          </p:cNvPicPr>
          <p:nvPr/>
        </p:nvPicPr>
        <p:blipFill>
          <a:blip r:embed="rId3"/>
          <a:stretch>
            <a:fillRect/>
          </a:stretch>
        </p:blipFill>
        <p:spPr>
          <a:xfrm>
            <a:off x="7792010" y="2011884"/>
            <a:ext cx="2598019" cy="3156854"/>
          </a:xfrm>
          <a:prstGeom prst="rect">
            <a:avLst/>
          </a:prstGeom>
        </p:spPr>
      </p:pic>
    </p:spTree>
    <p:extLst>
      <p:ext uri="{BB962C8B-B14F-4D97-AF65-F5344CB8AC3E}">
        <p14:creationId xmlns:p14="http://schemas.microsoft.com/office/powerpoint/2010/main" val="1182897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77353" y="277801"/>
            <a:ext cx="11517818" cy="805001"/>
          </a:xfrm>
        </p:spPr>
        <p:txBody>
          <a:bodyPr/>
          <a:lstStyle/>
          <a:p>
            <a:pPr eaLnBrk="1" hangingPunct="1"/>
            <a:r>
              <a:rPr lang="en-GB" dirty="0"/>
              <a:t>The subprocess.Popen class parameters</a:t>
            </a:r>
          </a:p>
        </p:txBody>
      </p:sp>
      <p:sp>
        <p:nvSpPr>
          <p:cNvPr id="2" name="Content Placeholder 1">
            <a:extLst>
              <a:ext uri="{FF2B5EF4-FFF2-40B4-BE49-F238E27FC236}">
                <a16:creationId xmlns:a16="http://schemas.microsoft.com/office/drawing/2014/main" id="{8F5C40C7-1F8F-4366-B55D-EEE4594416C3}"/>
              </a:ext>
            </a:extLst>
          </p:cNvPr>
          <p:cNvSpPr>
            <a:spLocks noGrp="1"/>
          </p:cNvSpPr>
          <p:nvPr>
            <p:ph idx="1"/>
          </p:nvPr>
        </p:nvSpPr>
        <p:spPr/>
        <p:txBody>
          <a:bodyPr/>
          <a:lstStyle/>
          <a:p>
            <a:r>
              <a:rPr lang="en-US" b="1" dirty="0"/>
              <a:t>Key points on subprocess.Popen parameters:</a:t>
            </a:r>
          </a:p>
          <a:p>
            <a:pPr marL="365125" indent="-282575">
              <a:buFont typeface="Arial" panose="020B0604020202020204" pitchFamily="34" charset="0"/>
              <a:buChar char="•"/>
            </a:pPr>
            <a:r>
              <a:rPr lang="en-US" sz="2000" dirty="0"/>
              <a:t>Defaults work well – optimised based on system defaults</a:t>
            </a:r>
          </a:p>
          <a:p>
            <a:pPr marL="365125" indent="-282575">
              <a:buFont typeface="Arial" panose="020B0604020202020204" pitchFamily="34" charset="0"/>
              <a:buChar char="•"/>
            </a:pPr>
            <a:r>
              <a:rPr lang="en-US" dirty="0"/>
              <a:t>File inheritance disabled except stdin, stdout and stderr</a:t>
            </a:r>
            <a:endParaRPr lang="en-US" sz="2000" dirty="0"/>
          </a:p>
          <a:p>
            <a:endParaRPr lang="en-GB" dirty="0"/>
          </a:p>
        </p:txBody>
      </p:sp>
      <p:sp>
        <p:nvSpPr>
          <p:cNvPr id="10244" name="Text Box 4"/>
          <p:cNvSpPr txBox="1">
            <a:spLocks noChangeArrowheads="1"/>
          </p:cNvSpPr>
          <p:nvPr/>
        </p:nvSpPr>
        <p:spPr bwMode="auto">
          <a:xfrm>
            <a:off x="752909" y="2638817"/>
            <a:ext cx="8404225" cy="3872855"/>
          </a:xfrm>
          <a:prstGeom prst="rect">
            <a:avLst/>
          </a:prstGeom>
          <a:solidFill>
            <a:schemeClr val="bg1">
              <a:lumMod val="95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spcBef>
                <a:spcPts val="150"/>
              </a:spcBef>
              <a:defRPr/>
            </a:pPr>
            <a:r>
              <a:rPr lang="en-GB" sz="1600" dirty="0">
                <a:latin typeface="Courier New" panose="02070309020205020404" pitchFamily="49" charset="0"/>
              </a:rPr>
              <a:t>args				</a:t>
            </a:r>
            <a:r>
              <a:rPr lang="en-GB" sz="1600" dirty="0"/>
              <a:t>Command-line to execute (a sequence)</a:t>
            </a:r>
            <a:r>
              <a:rPr lang="en-GB" sz="1600" dirty="0">
                <a:latin typeface="Courier New" panose="02070309020205020404" pitchFamily="49" charset="0"/>
              </a:rPr>
              <a:t> </a:t>
            </a:r>
          </a:p>
          <a:p>
            <a:pPr>
              <a:spcBef>
                <a:spcPts val="150"/>
              </a:spcBef>
              <a:defRPr/>
            </a:pPr>
            <a:r>
              <a:rPr lang="en-GB" sz="1600" dirty="0">
                <a:latin typeface="Courier New" panose="02070309020205020404" pitchFamily="49" charset="0"/>
              </a:rPr>
              <a:t>bufsize=-1 			</a:t>
            </a:r>
            <a:r>
              <a:rPr lang="en-GB" sz="1600" dirty="0"/>
              <a:t>Buffersize 0: unbuffered &lt; 0: default buffsize</a:t>
            </a:r>
          </a:p>
          <a:p>
            <a:pPr>
              <a:spcBef>
                <a:spcPts val="150"/>
              </a:spcBef>
              <a:defRPr/>
            </a:pPr>
            <a:r>
              <a:rPr lang="en-GB" sz="1600" dirty="0">
                <a:latin typeface="Courier New" panose="02070309020205020404" pitchFamily="49" charset="0"/>
              </a:rPr>
              <a:t>executable=None 		</a:t>
            </a:r>
            <a:r>
              <a:rPr lang="en-GB" sz="1600" dirty="0"/>
              <a:t>Program to be executed, rarely needed</a:t>
            </a:r>
          </a:p>
          <a:p>
            <a:pPr>
              <a:spcBef>
                <a:spcPts val="150"/>
              </a:spcBef>
              <a:defRPr/>
            </a:pPr>
            <a:r>
              <a:rPr lang="en-GB" sz="1600" dirty="0">
                <a:latin typeface="Courier New" panose="02070309020205020404" pitchFamily="49" charset="0"/>
              </a:rPr>
              <a:t>stdin=None			</a:t>
            </a:r>
            <a:r>
              <a:rPr lang="en-GB" sz="1600" dirty="0"/>
              <a:t>Handle used for stdin (can be PIPE)</a:t>
            </a:r>
            <a:r>
              <a:rPr lang="en-GB" sz="1600" dirty="0">
                <a:latin typeface="Courier New" panose="02070309020205020404" pitchFamily="49" charset="0"/>
              </a:rPr>
              <a:t> </a:t>
            </a:r>
          </a:p>
          <a:p>
            <a:pPr>
              <a:spcBef>
                <a:spcPts val="150"/>
              </a:spcBef>
              <a:defRPr/>
            </a:pPr>
            <a:r>
              <a:rPr lang="en-GB" sz="1600" dirty="0">
                <a:latin typeface="Courier New" panose="02070309020205020404" pitchFamily="49" charset="0"/>
              </a:rPr>
              <a:t>stdout=None 			</a:t>
            </a:r>
            <a:r>
              <a:rPr lang="en-GB" sz="1600" dirty="0"/>
              <a:t>Handle used for stdout (can be PIPE) </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stderr=None			</a:t>
            </a:r>
            <a:r>
              <a:rPr lang="en-GB" sz="1600" dirty="0"/>
              <a:t>Handle used for stderr (can be </a:t>
            </a:r>
            <a:r>
              <a:rPr lang="en-GB" sz="1600" dirty="0">
                <a:latin typeface="Courier New" panose="02070309020205020404" pitchFamily="49" charset="0"/>
              </a:rPr>
              <a:t>STDOUT</a:t>
            </a:r>
            <a:r>
              <a:rPr lang="en-GB" sz="1600" dirty="0"/>
              <a:t>)</a:t>
            </a:r>
            <a:r>
              <a:rPr lang="en-GB" sz="1600" dirty="0">
                <a:latin typeface="Courier New" panose="02070309020205020404" pitchFamily="49" charset="0"/>
              </a:rPr>
              <a:t> </a:t>
            </a:r>
          </a:p>
          <a:p>
            <a:pPr>
              <a:spcBef>
                <a:spcPts val="150"/>
              </a:spcBef>
              <a:defRPr/>
            </a:pPr>
            <a:r>
              <a:rPr lang="en-GB" sz="1600" dirty="0">
                <a:latin typeface="Courier New" panose="02070309020205020404" pitchFamily="49" charset="0"/>
              </a:rPr>
              <a:t>preexec_fn=None 		</a:t>
            </a:r>
            <a:r>
              <a:rPr lang="en-GB" sz="1600" dirty="0"/>
              <a:t>Code to call before the program (UNIX)</a:t>
            </a:r>
          </a:p>
          <a:p>
            <a:pPr>
              <a:spcBef>
                <a:spcPts val="150"/>
              </a:spcBef>
              <a:defRPr/>
            </a:pPr>
            <a:r>
              <a:rPr lang="en-GB" sz="1600" dirty="0">
                <a:latin typeface="Courier New" panose="02070309020205020404" pitchFamily="49" charset="0"/>
              </a:rPr>
              <a:t>close_fds=True 		</a:t>
            </a:r>
            <a:r>
              <a:rPr lang="en-GB" sz="1600" dirty="0"/>
              <a:t>Do not inherit open file handles</a:t>
            </a:r>
          </a:p>
          <a:p>
            <a:pPr>
              <a:spcBef>
                <a:spcPts val="150"/>
              </a:spcBef>
              <a:defRPr/>
            </a:pPr>
            <a:r>
              <a:rPr lang="en-GB" sz="1600" dirty="0">
                <a:latin typeface="Courier New" panose="02070309020205020404" pitchFamily="49" charset="0"/>
              </a:rPr>
              <a:t>shell=False 			</a:t>
            </a:r>
            <a:r>
              <a:rPr lang="en-GB" sz="1600" dirty="0"/>
              <a:t>Use a shell to execute the command</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cwd=None			</a:t>
            </a:r>
            <a:r>
              <a:rPr lang="en-GB" sz="1600" dirty="0"/>
              <a:t>Working directory of the child process</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env=None 			</a:t>
            </a:r>
            <a:r>
              <a:rPr lang="en-GB" sz="1600" dirty="0"/>
              <a:t>Environment block of the child process</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universal_newlines=False	</a:t>
            </a:r>
            <a:r>
              <a:rPr lang="en-GB" sz="1600" dirty="0"/>
              <a:t>See any of '\r' or '\n' as newlines</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startupinfo=None		</a:t>
            </a:r>
            <a:r>
              <a:rPr lang="en-GB" sz="1600" dirty="0"/>
              <a:t>Windows only STARTUPINFO struct</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creationflags=0		</a:t>
            </a:r>
            <a:r>
              <a:rPr lang="en-GB" sz="1600" dirty="0"/>
              <a:t>Windows only creation flags</a:t>
            </a:r>
          </a:p>
        </p:txBody>
      </p:sp>
      <p:sp>
        <p:nvSpPr>
          <p:cNvPr id="3" name="Slide Number Placeholder 2">
            <a:extLst>
              <a:ext uri="{FF2B5EF4-FFF2-40B4-BE49-F238E27FC236}">
                <a16:creationId xmlns:a16="http://schemas.microsoft.com/office/drawing/2014/main" id="{3247B7D1-C595-68FC-6CCB-58C2B24FDDFE}"/>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Tree>
    <p:extLst>
      <p:ext uri="{BB962C8B-B14F-4D97-AF65-F5344CB8AC3E}">
        <p14:creationId xmlns:p14="http://schemas.microsoft.com/office/powerpoint/2010/main" val="3423877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42136" y="292569"/>
            <a:ext cx="11517818" cy="805001"/>
          </a:xfrm>
        </p:spPr>
        <p:txBody>
          <a:bodyPr/>
          <a:lstStyle/>
          <a:p>
            <a:pPr eaLnBrk="1" hangingPunct="1"/>
            <a:r>
              <a:rPr lang="en-US" dirty="0"/>
              <a:t>Multi-threading – the basics</a:t>
            </a:r>
          </a:p>
        </p:txBody>
      </p:sp>
      <p:sp>
        <p:nvSpPr>
          <p:cNvPr id="14339" name="Rectangle 3"/>
          <p:cNvSpPr>
            <a:spLocks noGrp="1" noChangeArrowheads="1"/>
          </p:cNvSpPr>
          <p:nvPr>
            <p:ph idx="1"/>
          </p:nvPr>
        </p:nvSpPr>
        <p:spPr>
          <a:xfrm>
            <a:off x="341272" y="1191522"/>
            <a:ext cx="11516239" cy="5666478"/>
          </a:xfrm>
        </p:spPr>
        <p:txBody>
          <a:bodyPr/>
          <a:lstStyle/>
          <a:p>
            <a:r>
              <a:rPr lang="en-US" b="1" dirty="0"/>
              <a:t>What is a thread?</a:t>
            </a:r>
          </a:p>
          <a:p>
            <a:pPr marL="441325" lvl="1" indent="-258763">
              <a:buFont typeface="Arial" panose="020B0604020202020204" pitchFamily="34" charset="0"/>
              <a:buChar char="•"/>
            </a:pPr>
            <a:r>
              <a:rPr lang="en-US" sz="1800" dirty="0"/>
              <a:t>Smallest unit of processing within the process</a:t>
            </a:r>
          </a:p>
          <a:p>
            <a:pPr marL="0" lvl="1" indent="0">
              <a:buNone/>
            </a:pPr>
            <a:r>
              <a:rPr lang="en-US" b="1" dirty="0"/>
              <a:t>Benefits</a:t>
            </a:r>
          </a:p>
          <a:p>
            <a:pPr marL="441325" lvl="1" indent="-258763">
              <a:buFont typeface="Arial" panose="020B0604020202020204" pitchFamily="34" charset="0"/>
              <a:buChar char="•"/>
            </a:pPr>
            <a:r>
              <a:rPr lang="en-US" sz="1800" dirty="0"/>
              <a:t>Shared memory and low CPU overhead</a:t>
            </a:r>
          </a:p>
          <a:p>
            <a:pPr marL="441325" lvl="1" indent="-258763">
              <a:buFont typeface="Arial" panose="020B0604020202020204" pitchFamily="34" charset="0"/>
              <a:buChar char="•"/>
            </a:pPr>
            <a:r>
              <a:rPr lang="en-US" sz="1800" dirty="0"/>
              <a:t>Fast switching between threads</a:t>
            </a:r>
          </a:p>
          <a:p>
            <a:pPr marL="441325" lvl="1" indent="-258763">
              <a:buFont typeface="Arial" panose="020B0604020202020204" pitchFamily="34" charset="0"/>
              <a:buChar char="•"/>
            </a:pPr>
            <a:r>
              <a:rPr lang="en-US" sz="1800" dirty="0"/>
              <a:t>Concurrency, not always parallelism – due to GIL</a:t>
            </a:r>
          </a:p>
          <a:p>
            <a:r>
              <a:rPr lang="en-US" sz="1800" b="1" dirty="0"/>
              <a:t>Life of a Thread</a:t>
            </a:r>
          </a:p>
          <a:p>
            <a:pPr marL="449263" indent="-266700">
              <a:buFont typeface="Arial" panose="020B0604020202020204" pitchFamily="34" charset="0"/>
              <a:buChar char="•"/>
            </a:pPr>
            <a:r>
              <a:rPr lang="en-US" sz="1800" dirty="0"/>
              <a:t>States - New, Running/Blocked and Terminated</a:t>
            </a:r>
            <a:endParaRPr lang="en-US" b="1" dirty="0"/>
          </a:p>
          <a:p>
            <a:pPr marL="449263" indent="-266700">
              <a:buFont typeface="Arial" panose="020B0604020202020204" pitchFamily="34" charset="0"/>
              <a:buChar char="•"/>
            </a:pPr>
            <a:r>
              <a:rPr lang="en-US" sz="1800" dirty="0"/>
              <a:t>Thread safety matters</a:t>
            </a:r>
          </a:p>
          <a:p>
            <a:pPr marL="449263" indent="-266700">
              <a:buFont typeface="Arial" panose="020B0604020202020204" pitchFamily="34" charset="0"/>
              <a:buChar char="•"/>
            </a:pPr>
            <a:r>
              <a:rPr lang="en-US" sz="1800" dirty="0"/>
              <a:t>Use locks to sync access to resources and avoid race conditions</a:t>
            </a:r>
            <a:endParaRPr lang="en-US" sz="1800" b="1" dirty="0"/>
          </a:p>
          <a:p>
            <a:r>
              <a:rPr lang="en-US" b="1" dirty="0"/>
              <a:t>Modules</a:t>
            </a:r>
          </a:p>
          <a:p>
            <a:pPr marL="441325" lvl="1" indent="-258763">
              <a:buFont typeface="Arial" panose="020B0604020202020204" pitchFamily="34" charset="0"/>
              <a:buChar char="•"/>
            </a:pPr>
            <a:r>
              <a:rPr lang="en-US" sz="1800" dirty="0"/>
              <a:t>Different mechanisms and use cases:</a:t>
            </a:r>
          </a:p>
          <a:p>
            <a:pPr marL="719138" lvl="1" indent="-273050">
              <a:buFont typeface="Montserrat" pitchFamily="2" charset="0"/>
              <a:buChar char="–"/>
            </a:pPr>
            <a:r>
              <a:rPr lang="en-US" sz="1800" b="1" dirty="0"/>
              <a:t>threading</a:t>
            </a:r>
            <a:r>
              <a:rPr lang="en-US" sz="1800" dirty="0"/>
              <a:t> – multi-threaded running concurrently, restricted by GIL</a:t>
            </a:r>
          </a:p>
          <a:p>
            <a:pPr marL="719138" lvl="1" indent="-273050">
              <a:buFont typeface="Montserrat" pitchFamily="2" charset="0"/>
              <a:buChar char="–"/>
            </a:pPr>
            <a:r>
              <a:rPr lang="en-US" sz="1800" b="1" dirty="0"/>
              <a:t>asyncio</a:t>
            </a:r>
            <a:r>
              <a:rPr lang="en-US" sz="1800" dirty="0"/>
              <a:t> - single-threaded events, async co-routines, non-blocking</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marL="88900" lvl="1" indent="0">
              <a:buNone/>
            </a:pPr>
            <a:endParaRPr lang="en-US" sz="1800" dirty="0"/>
          </a:p>
          <a:p>
            <a:pPr lvl="1"/>
            <a:endParaRPr lang="en-US" sz="1800" dirty="0"/>
          </a:p>
          <a:p>
            <a:pPr lvl="1">
              <a:buFont typeface="Arial" panose="020B0604020202020204" pitchFamily="34" charset="0"/>
              <a:buChar char="•"/>
            </a:pPr>
            <a:r>
              <a:rPr lang="en-US" sz="1800" dirty="0"/>
              <a:t>Or create our own class derived from </a:t>
            </a:r>
            <a:r>
              <a:rPr lang="en-US" sz="1800" dirty="0">
                <a:latin typeface="Courier New" panose="02070309020205020404" pitchFamily="49" charset="0"/>
              </a:rPr>
              <a:t>threading.Thread</a:t>
            </a:r>
          </a:p>
        </p:txBody>
      </p:sp>
      <p:sp>
        <p:nvSpPr>
          <p:cNvPr id="2" name="Slide Number Placeholder 1">
            <a:extLst>
              <a:ext uri="{FF2B5EF4-FFF2-40B4-BE49-F238E27FC236}">
                <a16:creationId xmlns:a16="http://schemas.microsoft.com/office/drawing/2014/main" id="{2D00DCD5-3D50-E76D-D49A-83186D7C837A}"/>
              </a:ext>
            </a:extLst>
          </p:cNvPr>
          <p:cNvSpPr>
            <a:spLocks noGrp="1"/>
          </p:cNvSpPr>
          <p:nvPr>
            <p:ph type="sldNum" sz="quarter" idx="4"/>
          </p:nvPr>
        </p:nvSpPr>
        <p:spPr/>
        <p:txBody>
          <a:bodyPr/>
          <a:lstStyle/>
          <a:p>
            <a:fld id="{EF892D59-8F09-EF4B-AD6D-DA609442F868}" type="slidenum">
              <a:rPr lang="en-GB" smtClean="0"/>
              <a:pPr/>
              <a:t>15</a:t>
            </a:fld>
            <a:endParaRPr lang="en-GB" dirty="0"/>
          </a:p>
        </p:txBody>
      </p:sp>
      <p:pic>
        <p:nvPicPr>
          <p:cNvPr id="7" name="Picture 6" descr="A screenshot of a computer&#10;&#10;AI-generated content may be incorrect.">
            <a:extLst>
              <a:ext uri="{FF2B5EF4-FFF2-40B4-BE49-F238E27FC236}">
                <a16:creationId xmlns:a16="http://schemas.microsoft.com/office/drawing/2014/main" id="{404B927B-81B5-4A2E-8A7E-D8E05CF2CE68}"/>
              </a:ext>
            </a:extLst>
          </p:cNvPr>
          <p:cNvPicPr>
            <a:picLocks noChangeAspect="1"/>
          </p:cNvPicPr>
          <p:nvPr/>
        </p:nvPicPr>
        <p:blipFill>
          <a:blip r:embed="rId3"/>
          <a:stretch>
            <a:fillRect/>
          </a:stretch>
        </p:blipFill>
        <p:spPr>
          <a:xfrm>
            <a:off x="7792010" y="2011884"/>
            <a:ext cx="3962186" cy="3430053"/>
          </a:xfrm>
          <a:prstGeom prst="rect">
            <a:avLst/>
          </a:prstGeom>
        </p:spPr>
      </p:pic>
    </p:spTree>
    <p:extLst>
      <p:ext uri="{BB962C8B-B14F-4D97-AF65-F5344CB8AC3E}">
        <p14:creationId xmlns:p14="http://schemas.microsoft.com/office/powerpoint/2010/main" val="337414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E5E7-C471-61D3-0CF1-EA370A7E1CBB}"/>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1F9ECE3E-1DC0-0FFE-A0DA-BF6D1A04C6BC}"/>
              </a:ext>
            </a:extLst>
          </p:cNvPr>
          <p:cNvSpPr>
            <a:spLocks noGrp="1" noChangeArrowheads="1"/>
          </p:cNvSpPr>
          <p:nvPr>
            <p:ph type="title"/>
          </p:nvPr>
        </p:nvSpPr>
        <p:spPr>
          <a:xfrm>
            <a:off x="942136" y="292569"/>
            <a:ext cx="11517818" cy="805001"/>
          </a:xfrm>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090D21DD-C816-9CD8-4519-99CA4D7C68E3}"/>
              </a:ext>
            </a:extLst>
          </p:cNvPr>
          <p:cNvSpPr>
            <a:spLocks noGrp="1" noChangeArrowheads="1"/>
          </p:cNvSpPr>
          <p:nvPr>
            <p:ph idx="1"/>
          </p:nvPr>
        </p:nvSpPr>
        <p:spPr>
          <a:xfrm>
            <a:off x="341272" y="1191522"/>
            <a:ext cx="11516239" cy="1127571"/>
          </a:xfrm>
        </p:spPr>
        <p:txBody>
          <a:bodyPr/>
          <a:lstStyle/>
          <a:p>
            <a:r>
              <a:rPr lang="en-US" b="1" dirty="0"/>
              <a:t>Compare Single threaded Vs Multi-threaded </a:t>
            </a:r>
          </a:p>
          <a:p>
            <a:pPr marL="441325" lvl="1" indent="-258763">
              <a:buFont typeface="Arial" panose="020B0604020202020204" pitchFamily="34" charset="0"/>
              <a:buChar char="•"/>
            </a:pPr>
            <a:r>
              <a:rPr lang="en-US" sz="1800" dirty="0"/>
              <a:t>Example using a cycle race simulation</a:t>
            </a:r>
          </a:p>
          <a:p>
            <a:pPr marL="441325" lvl="1" indent="-258763">
              <a:buFont typeface="Arial" panose="020B0604020202020204" pitchFamily="34" charset="0"/>
              <a:buChar char="•"/>
            </a:pPr>
            <a:r>
              <a:rPr lang="en-US" sz="1800" dirty="0"/>
              <a:t>Single threaded:</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marL="88900" lvl="1" indent="0">
              <a:buNone/>
            </a:pPr>
            <a:endParaRPr lang="en-US" sz="1800" dirty="0"/>
          </a:p>
        </p:txBody>
      </p:sp>
      <p:sp>
        <p:nvSpPr>
          <p:cNvPr id="14340" name="Text Box 4">
            <a:extLst>
              <a:ext uri="{FF2B5EF4-FFF2-40B4-BE49-F238E27FC236}">
                <a16:creationId xmlns:a16="http://schemas.microsoft.com/office/drawing/2014/main" id="{B5AFBF14-EF15-BB19-D01B-156009E38E0F}"/>
              </a:ext>
            </a:extLst>
          </p:cNvPr>
          <p:cNvSpPr txBox="1">
            <a:spLocks noChangeArrowheads="1"/>
          </p:cNvSpPr>
          <p:nvPr/>
        </p:nvSpPr>
        <p:spPr bwMode="auto">
          <a:xfrm>
            <a:off x="781650" y="2278947"/>
            <a:ext cx="5159641" cy="304698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time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def c_race(racer, handicap):</a:t>
            </a:r>
          </a:p>
          <a:p>
            <a:pPr>
              <a:spcBef>
                <a:spcPct val="0"/>
              </a:spcBef>
            </a:pPr>
            <a:r>
              <a:rPr lang="en-GB" sz="1600" dirty="0">
                <a:latin typeface="Courier New" panose="02070309020205020404" pitchFamily="49" charset="0"/>
              </a:rPr>
              <a:t>    for distance in range(0, 1001, 100):</a:t>
            </a:r>
          </a:p>
          <a:p>
            <a:pPr>
              <a:spcBef>
                <a:spcPct val="0"/>
              </a:spcBef>
            </a:pPr>
            <a:r>
              <a:rPr lang="en-GB" sz="1600" dirty="0">
                <a:latin typeface="Courier New" panose="02070309020205020404" pitchFamily="49" charset="0"/>
              </a:rPr>
              <a:t>        print(f"{racer} - {distance} m")</a:t>
            </a:r>
          </a:p>
          <a:p>
            <a:pPr>
              <a:spcBef>
                <a:spcPct val="0"/>
              </a:spcBef>
            </a:pPr>
            <a:r>
              <a:rPr lang="en-GB" sz="1600" dirty="0">
                <a:latin typeface="Courier New" panose="02070309020205020404" pitchFamily="49" charset="0"/>
              </a:rPr>
              <a:t>        time.sleep(handicap)</a:t>
            </a:r>
          </a:p>
          <a:p>
            <a:pPr>
              <a:spcBef>
                <a:spcPct val="0"/>
              </a:spcBef>
            </a:pPr>
            <a:r>
              <a:rPr lang="en-GB" sz="1600" dirty="0">
                <a:latin typeface="Courier New" panose="02070309020205020404" pitchFamily="49" charset="0"/>
              </a:rPr>
              <a:t>    return None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print("Race starting 3..2..1..")</a:t>
            </a:r>
          </a:p>
          <a:p>
            <a:pPr>
              <a:spcBef>
                <a:spcPct val="0"/>
              </a:spcBef>
            </a:pPr>
            <a:r>
              <a:rPr lang="en-GB" sz="1600" dirty="0">
                <a:latin typeface="Courier New" panose="02070309020205020404" pitchFamily="49" charset="0"/>
              </a:rPr>
              <a:t>c_race("Racer 1", 1.637)</a:t>
            </a:r>
          </a:p>
          <a:p>
            <a:pPr>
              <a:spcBef>
                <a:spcPct val="0"/>
              </a:spcBef>
            </a:pPr>
            <a:r>
              <a:rPr lang="en-GB" sz="1600" dirty="0">
                <a:latin typeface="Courier New" panose="02070309020205020404" pitchFamily="49" charset="0"/>
              </a:rPr>
              <a:t>c_race("Racer 2", 1.587)</a:t>
            </a:r>
          </a:p>
          <a:p>
            <a:pPr>
              <a:spcBef>
                <a:spcPct val="0"/>
              </a:spcBef>
            </a:pPr>
            <a:r>
              <a:rPr lang="en-GB" sz="1600" dirty="0">
                <a:latin typeface="Courier New" panose="02070309020205020404" pitchFamily="49" charset="0"/>
              </a:rPr>
              <a:t>print("Race Finished")</a:t>
            </a:r>
          </a:p>
        </p:txBody>
      </p:sp>
      <p:sp>
        <p:nvSpPr>
          <p:cNvPr id="2" name="Slide Number Placeholder 1">
            <a:extLst>
              <a:ext uri="{FF2B5EF4-FFF2-40B4-BE49-F238E27FC236}">
                <a16:creationId xmlns:a16="http://schemas.microsoft.com/office/drawing/2014/main" id="{2F8199D0-43BF-CEBE-30D6-588673876ED9}"/>
              </a:ext>
            </a:extLst>
          </p:cNvPr>
          <p:cNvSpPr>
            <a:spLocks noGrp="1"/>
          </p:cNvSpPr>
          <p:nvPr>
            <p:ph type="sldNum" sz="quarter" idx="4"/>
          </p:nvPr>
        </p:nvSpPr>
        <p:spPr/>
        <p:txBody>
          <a:bodyPr/>
          <a:lstStyle/>
          <a:p>
            <a:fld id="{EF892D59-8F09-EF4B-AD6D-DA609442F868}" type="slidenum">
              <a:rPr lang="en-GB" smtClean="0"/>
              <a:pPr/>
              <a:t>16</a:t>
            </a:fld>
            <a:endParaRPr lang="en-GB" dirty="0"/>
          </a:p>
        </p:txBody>
      </p:sp>
      <p:sp>
        <p:nvSpPr>
          <p:cNvPr id="13" name="Text Box 5">
            <a:extLst>
              <a:ext uri="{FF2B5EF4-FFF2-40B4-BE49-F238E27FC236}">
                <a16:creationId xmlns:a16="http://schemas.microsoft.com/office/drawing/2014/main" id="{B1681BA4-6A0C-9E13-C9E7-EE50AE8819BA}"/>
              </a:ext>
            </a:extLst>
          </p:cNvPr>
          <p:cNvSpPr txBox="1">
            <a:spLocks noChangeArrowheads="1"/>
          </p:cNvSpPr>
          <p:nvPr/>
        </p:nvSpPr>
        <p:spPr bwMode="auto">
          <a:xfrm>
            <a:off x="6175897" y="2276750"/>
            <a:ext cx="3076168" cy="452431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urier New"/>
                <a:cs typeface="Courier New"/>
              </a:rPr>
              <a:t>Race starting in 3... 2... 1...</a:t>
            </a:r>
          </a:p>
          <a:p>
            <a:r>
              <a:rPr lang="en-US" sz="1200" b="1" dirty="0">
                <a:latin typeface="Courier New"/>
                <a:cs typeface="Courier New"/>
              </a:rPr>
              <a:t>Racer 1 - 0m</a:t>
            </a:r>
          </a:p>
          <a:p>
            <a:r>
              <a:rPr lang="en-US" sz="1200" b="1" dirty="0">
                <a:latin typeface="Courier New"/>
                <a:cs typeface="Courier New"/>
              </a:rPr>
              <a:t>Racer 1 - 100m</a:t>
            </a:r>
          </a:p>
          <a:p>
            <a:r>
              <a:rPr lang="en-US" sz="1200" b="1" dirty="0">
                <a:latin typeface="Courier New"/>
                <a:cs typeface="Courier New"/>
              </a:rPr>
              <a:t>Racer 1 - 200m</a:t>
            </a:r>
          </a:p>
          <a:p>
            <a:r>
              <a:rPr lang="en-US" sz="1200" b="1" dirty="0">
                <a:latin typeface="Courier New"/>
                <a:cs typeface="Courier New"/>
              </a:rPr>
              <a:t>Racer 1 - 300m</a:t>
            </a:r>
          </a:p>
          <a:p>
            <a:r>
              <a:rPr lang="en-US" sz="1200" b="1" dirty="0">
                <a:latin typeface="Courier New"/>
                <a:cs typeface="Courier New"/>
              </a:rPr>
              <a:t>Racer 1 - 400m</a:t>
            </a:r>
          </a:p>
          <a:p>
            <a:r>
              <a:rPr lang="en-US" sz="1200" b="1" dirty="0">
                <a:latin typeface="Courier New"/>
                <a:cs typeface="Courier New"/>
              </a:rPr>
              <a:t>Racer 1 - 500m</a:t>
            </a:r>
          </a:p>
          <a:p>
            <a:r>
              <a:rPr lang="en-US" sz="1200" b="1" dirty="0">
                <a:latin typeface="Courier New"/>
                <a:cs typeface="Courier New"/>
              </a:rPr>
              <a:t>Racer 1 - 600m</a:t>
            </a:r>
          </a:p>
          <a:p>
            <a:r>
              <a:rPr lang="en-US" sz="1200" b="1" dirty="0">
                <a:latin typeface="Courier New"/>
                <a:cs typeface="Courier New"/>
              </a:rPr>
              <a:t>Racer 1 - 700m</a:t>
            </a:r>
          </a:p>
          <a:p>
            <a:r>
              <a:rPr lang="en-US" sz="1200" b="1" dirty="0">
                <a:latin typeface="Courier New"/>
                <a:cs typeface="Courier New"/>
              </a:rPr>
              <a:t>Racer 1 - 800m</a:t>
            </a:r>
          </a:p>
          <a:p>
            <a:r>
              <a:rPr lang="en-US" sz="1200" b="1" dirty="0">
                <a:latin typeface="Courier New"/>
                <a:cs typeface="Courier New"/>
              </a:rPr>
              <a:t>Racer 1 - 900m</a:t>
            </a:r>
          </a:p>
          <a:p>
            <a:r>
              <a:rPr lang="en-US" sz="1200" b="1" dirty="0">
                <a:latin typeface="Courier New"/>
                <a:cs typeface="Courier New"/>
              </a:rPr>
              <a:t>Racer 1 - 1000m</a:t>
            </a:r>
          </a:p>
          <a:p>
            <a:r>
              <a:rPr lang="en-US" sz="1200" dirty="0">
                <a:latin typeface="Courier New"/>
                <a:cs typeface="Courier New"/>
              </a:rPr>
              <a:t>Racer 2 - 0m</a:t>
            </a:r>
          </a:p>
          <a:p>
            <a:r>
              <a:rPr lang="en-US" sz="1200" dirty="0">
                <a:latin typeface="Courier New"/>
                <a:cs typeface="Courier New"/>
              </a:rPr>
              <a:t>Racer 2 - 100m</a:t>
            </a:r>
          </a:p>
          <a:p>
            <a:r>
              <a:rPr lang="en-US" sz="1200" dirty="0">
                <a:latin typeface="Courier New"/>
                <a:cs typeface="Courier New"/>
              </a:rPr>
              <a:t>Racer 2 - 200m</a:t>
            </a:r>
          </a:p>
          <a:p>
            <a:r>
              <a:rPr lang="en-US" sz="1200" dirty="0">
                <a:latin typeface="Courier New"/>
                <a:cs typeface="Courier New"/>
              </a:rPr>
              <a:t>Racer 2 - 300m</a:t>
            </a:r>
          </a:p>
          <a:p>
            <a:r>
              <a:rPr lang="en-US" sz="1200" dirty="0">
                <a:latin typeface="Courier New"/>
                <a:cs typeface="Courier New"/>
              </a:rPr>
              <a:t>Racer 2 - 400m</a:t>
            </a:r>
          </a:p>
          <a:p>
            <a:r>
              <a:rPr lang="en-US" sz="1200" dirty="0">
                <a:latin typeface="Courier New"/>
                <a:cs typeface="Courier New"/>
              </a:rPr>
              <a:t>Racer 2 - 500m</a:t>
            </a:r>
          </a:p>
          <a:p>
            <a:r>
              <a:rPr lang="en-US" sz="1200" dirty="0">
                <a:latin typeface="Courier New"/>
                <a:cs typeface="Courier New"/>
              </a:rPr>
              <a:t>Racer 2 - 600m</a:t>
            </a:r>
          </a:p>
          <a:p>
            <a:r>
              <a:rPr lang="en-US" sz="1200" dirty="0">
                <a:latin typeface="Courier New"/>
                <a:cs typeface="Courier New"/>
              </a:rPr>
              <a:t>Racer 2 - 700m</a:t>
            </a:r>
          </a:p>
          <a:p>
            <a:r>
              <a:rPr lang="en-US" sz="1200" dirty="0">
                <a:latin typeface="Courier New"/>
                <a:cs typeface="Courier New"/>
              </a:rPr>
              <a:t>Racer 2 - 800m</a:t>
            </a:r>
          </a:p>
          <a:p>
            <a:r>
              <a:rPr lang="en-US" sz="1200" dirty="0">
                <a:latin typeface="Courier New"/>
                <a:cs typeface="Courier New"/>
              </a:rPr>
              <a:t>Racer 2 - 900m</a:t>
            </a:r>
          </a:p>
          <a:p>
            <a:r>
              <a:rPr lang="en-US" sz="1200" dirty="0">
                <a:latin typeface="Courier New"/>
                <a:cs typeface="Courier New"/>
              </a:rPr>
              <a:t>Racer 2 - 1000m</a:t>
            </a:r>
          </a:p>
          <a:p>
            <a:r>
              <a:rPr lang="en-US" sz="1200" dirty="0">
                <a:latin typeface="Courier New"/>
                <a:cs typeface="Courier New"/>
              </a:rPr>
              <a:t>Race finished!</a:t>
            </a:r>
          </a:p>
        </p:txBody>
      </p:sp>
      <p:pic>
        <p:nvPicPr>
          <p:cNvPr id="20" name="Picture 19" descr="A black and white image of a person riding a bicycle&#10;&#10;AI-generated content may be incorrect.">
            <a:extLst>
              <a:ext uri="{FF2B5EF4-FFF2-40B4-BE49-F238E27FC236}">
                <a16:creationId xmlns:a16="http://schemas.microsoft.com/office/drawing/2014/main" id="{AA1DA3FB-11D8-B265-885A-FFC18D0541DF}"/>
              </a:ext>
            </a:extLst>
          </p:cNvPr>
          <p:cNvPicPr>
            <a:picLocks noChangeAspect="1"/>
          </p:cNvPicPr>
          <p:nvPr/>
        </p:nvPicPr>
        <p:blipFill>
          <a:blip r:embed="rId3"/>
          <a:stretch>
            <a:fillRect/>
          </a:stretch>
        </p:blipFill>
        <p:spPr>
          <a:xfrm>
            <a:off x="9408536" y="2192447"/>
            <a:ext cx="764168" cy="591576"/>
          </a:xfrm>
          <a:prstGeom prst="rect">
            <a:avLst/>
          </a:prstGeom>
        </p:spPr>
      </p:pic>
      <p:pic>
        <p:nvPicPr>
          <p:cNvPr id="21" name="Picture 20" descr="A person on a bicycle&#10;&#10;AI-generated content may be incorrect.">
            <a:extLst>
              <a:ext uri="{FF2B5EF4-FFF2-40B4-BE49-F238E27FC236}">
                <a16:creationId xmlns:a16="http://schemas.microsoft.com/office/drawing/2014/main" id="{5D333995-C995-BFF6-8DAF-2ACA547C614B}"/>
              </a:ext>
            </a:extLst>
          </p:cNvPr>
          <p:cNvPicPr>
            <a:picLocks noChangeAspect="1"/>
          </p:cNvPicPr>
          <p:nvPr/>
        </p:nvPicPr>
        <p:blipFill>
          <a:blip r:embed="rId4"/>
          <a:stretch>
            <a:fillRect/>
          </a:stretch>
        </p:blipFill>
        <p:spPr>
          <a:xfrm>
            <a:off x="9408536" y="4163311"/>
            <a:ext cx="764168" cy="591576"/>
          </a:xfrm>
          <a:prstGeom prst="rect">
            <a:avLst/>
          </a:prstGeom>
        </p:spPr>
      </p:pic>
      <p:pic>
        <p:nvPicPr>
          <p:cNvPr id="22" name="Picture 21" descr="A black and white sign with two checkered flags&#10;&#10;AI-generated content may be incorrect.">
            <a:extLst>
              <a:ext uri="{FF2B5EF4-FFF2-40B4-BE49-F238E27FC236}">
                <a16:creationId xmlns:a16="http://schemas.microsoft.com/office/drawing/2014/main" id="{68FB2DA5-7851-71BD-E0DA-19145C6EEF77}"/>
              </a:ext>
            </a:extLst>
          </p:cNvPr>
          <p:cNvPicPr>
            <a:picLocks noChangeAspect="1"/>
          </p:cNvPicPr>
          <p:nvPr/>
        </p:nvPicPr>
        <p:blipFill>
          <a:blip r:embed="rId5"/>
          <a:stretch>
            <a:fillRect/>
          </a:stretch>
        </p:blipFill>
        <p:spPr>
          <a:xfrm>
            <a:off x="9408536" y="6038467"/>
            <a:ext cx="764168" cy="764168"/>
          </a:xfrm>
          <a:prstGeom prst="rect">
            <a:avLst/>
          </a:prstGeom>
        </p:spPr>
      </p:pic>
      <p:cxnSp>
        <p:nvCxnSpPr>
          <p:cNvPr id="24" name="Straight Connector 23">
            <a:extLst>
              <a:ext uri="{FF2B5EF4-FFF2-40B4-BE49-F238E27FC236}">
                <a16:creationId xmlns:a16="http://schemas.microsoft.com/office/drawing/2014/main" id="{E0F88D1B-4A2B-292A-0442-14EEF7F14BEA}"/>
              </a:ext>
            </a:extLst>
          </p:cNvPr>
          <p:cNvCxnSpPr/>
          <p:nvPr/>
        </p:nvCxnSpPr>
        <p:spPr>
          <a:xfrm>
            <a:off x="9767455" y="295101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5E1825-A129-CD0A-7CD0-D10AB2E5C5C9}"/>
              </a:ext>
            </a:extLst>
          </p:cNvPr>
          <p:cNvCxnSpPr/>
          <p:nvPr/>
        </p:nvCxnSpPr>
        <p:spPr>
          <a:xfrm>
            <a:off x="9767455" y="493221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71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7560B-03AA-B27D-D68A-2AF2D39CC4E0}"/>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73B1ACBC-070E-30DE-841D-D577F8503C95}"/>
              </a:ext>
            </a:extLst>
          </p:cNvPr>
          <p:cNvSpPr>
            <a:spLocks noGrp="1" noChangeArrowheads="1"/>
          </p:cNvSpPr>
          <p:nvPr>
            <p:ph type="title"/>
          </p:nvPr>
        </p:nvSpPr>
        <p:spPr>
          <a:xfrm>
            <a:off x="942136" y="292569"/>
            <a:ext cx="11517818" cy="805001"/>
          </a:xfrm>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C9E554D3-893F-B200-A265-B040A05DDAB3}"/>
              </a:ext>
            </a:extLst>
          </p:cNvPr>
          <p:cNvSpPr>
            <a:spLocks noGrp="1" noChangeArrowheads="1"/>
          </p:cNvSpPr>
          <p:nvPr>
            <p:ph idx="1"/>
          </p:nvPr>
        </p:nvSpPr>
        <p:spPr>
          <a:xfrm>
            <a:off x="341272" y="1191522"/>
            <a:ext cx="11516239" cy="1127571"/>
          </a:xfrm>
        </p:spPr>
        <p:txBody>
          <a:bodyPr/>
          <a:lstStyle/>
          <a:p>
            <a:r>
              <a:rPr lang="en-US" b="1" dirty="0"/>
              <a:t>Compare Single threaded Vs Multi-threaded</a:t>
            </a:r>
          </a:p>
          <a:p>
            <a:pPr marL="441325" lvl="1" indent="-258763">
              <a:buFont typeface="Arial" panose="020B0604020202020204" pitchFamily="34" charset="0"/>
              <a:buChar char="•"/>
            </a:pPr>
            <a:r>
              <a:rPr lang="en-US" sz="1800" dirty="0"/>
              <a:t>Use </a:t>
            </a:r>
            <a:r>
              <a:rPr lang="en-US" sz="1800" b="1" dirty="0">
                <a:latin typeface="Courier New" panose="02070309020205020404" pitchFamily="49" charset="0"/>
              </a:rPr>
              <a:t>threading.Thread</a:t>
            </a:r>
            <a:r>
              <a:rPr lang="en-US" sz="1800" b="1" dirty="0"/>
              <a:t> </a:t>
            </a:r>
            <a:r>
              <a:rPr lang="en-US" sz="1800" dirty="0"/>
              <a:t>to create threads t1 and t2</a:t>
            </a:r>
          </a:p>
          <a:p>
            <a:pPr marL="441325" lvl="1" indent="-258763">
              <a:buFont typeface="Arial" panose="020B0604020202020204" pitchFamily="34" charset="0"/>
              <a:buChar char="•"/>
            </a:pPr>
            <a:r>
              <a:rPr lang="en-US" sz="1800" dirty="0"/>
              <a:t>Use </a:t>
            </a:r>
            <a:r>
              <a:rPr lang="en-US" sz="1800" b="1" dirty="0"/>
              <a:t>start() </a:t>
            </a:r>
            <a:r>
              <a:rPr lang="en-US" sz="1800" dirty="0"/>
              <a:t>to execute threads and </a:t>
            </a:r>
            <a:r>
              <a:rPr lang="en-US" sz="1800" b="1" dirty="0"/>
              <a:t>join() </a:t>
            </a:r>
            <a:r>
              <a:rPr lang="en-US" sz="1800" dirty="0"/>
              <a:t>to wait until t1 and t2 finish</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marL="88900" lvl="1" indent="0">
              <a:buNone/>
            </a:pPr>
            <a:endParaRPr lang="en-US" sz="1800" dirty="0"/>
          </a:p>
        </p:txBody>
      </p:sp>
      <p:sp>
        <p:nvSpPr>
          <p:cNvPr id="2" name="Slide Number Placeholder 1">
            <a:extLst>
              <a:ext uri="{FF2B5EF4-FFF2-40B4-BE49-F238E27FC236}">
                <a16:creationId xmlns:a16="http://schemas.microsoft.com/office/drawing/2014/main" id="{52662314-2552-8F1B-C293-DD515D6C8BE0}"/>
              </a:ext>
            </a:extLst>
          </p:cNvPr>
          <p:cNvSpPr>
            <a:spLocks noGrp="1"/>
          </p:cNvSpPr>
          <p:nvPr>
            <p:ph type="sldNum" sz="quarter" idx="4"/>
          </p:nvPr>
        </p:nvSpPr>
        <p:spPr/>
        <p:txBody>
          <a:bodyPr/>
          <a:lstStyle/>
          <a:p>
            <a:fld id="{EF892D59-8F09-EF4B-AD6D-DA609442F868}" type="slidenum">
              <a:rPr lang="en-GB" smtClean="0"/>
              <a:pPr/>
              <a:t>17</a:t>
            </a:fld>
            <a:endParaRPr lang="en-GB" dirty="0"/>
          </a:p>
        </p:txBody>
      </p:sp>
      <p:sp>
        <p:nvSpPr>
          <p:cNvPr id="4" name="Text Box 4">
            <a:extLst>
              <a:ext uri="{FF2B5EF4-FFF2-40B4-BE49-F238E27FC236}">
                <a16:creationId xmlns:a16="http://schemas.microsoft.com/office/drawing/2014/main" id="{ED55F304-509D-CEB4-F78A-1BC96FDD42C3}"/>
              </a:ext>
            </a:extLst>
          </p:cNvPr>
          <p:cNvSpPr txBox="1">
            <a:spLocks noChangeArrowheads="1"/>
          </p:cNvSpPr>
          <p:nvPr/>
        </p:nvSpPr>
        <p:spPr bwMode="auto">
          <a:xfrm>
            <a:off x="802459" y="2355387"/>
            <a:ext cx="6444342" cy="4278094"/>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time</a:t>
            </a:r>
          </a:p>
          <a:p>
            <a:pPr>
              <a:spcBef>
                <a:spcPct val="0"/>
              </a:spcBef>
            </a:pPr>
            <a:r>
              <a:rPr lang="en-GB" sz="1600" b="1" dirty="0">
                <a:latin typeface="Courier New" panose="02070309020205020404" pitchFamily="49" charset="0"/>
              </a:rPr>
              <a:t>from threading import Thread</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def c_race(racer, handicap):</a:t>
            </a:r>
          </a:p>
          <a:p>
            <a:pPr>
              <a:spcBef>
                <a:spcPct val="0"/>
              </a:spcBef>
            </a:pPr>
            <a:r>
              <a:rPr lang="en-GB" sz="1600" dirty="0">
                <a:latin typeface="Courier New" panose="02070309020205020404" pitchFamily="49" charset="0"/>
              </a:rPr>
              <a:t>    for distance in range(0, 1001, 100):</a:t>
            </a:r>
          </a:p>
          <a:p>
            <a:pPr>
              <a:spcBef>
                <a:spcPct val="0"/>
              </a:spcBef>
            </a:pPr>
            <a:r>
              <a:rPr lang="en-GB" sz="1600" dirty="0">
                <a:latin typeface="Courier New" panose="02070309020205020404" pitchFamily="49" charset="0"/>
              </a:rPr>
              <a:t>        print(f"{racer} - {distance}m")</a:t>
            </a:r>
          </a:p>
          <a:p>
            <a:pPr>
              <a:spcBef>
                <a:spcPct val="0"/>
              </a:spcBef>
            </a:pPr>
            <a:r>
              <a:rPr lang="en-GB" sz="1600" dirty="0">
                <a:latin typeface="Courier New" panose="02070309020205020404" pitchFamily="49" charset="0"/>
              </a:rPr>
              <a:t>        time.sleep(handicap)</a:t>
            </a:r>
          </a:p>
          <a:p>
            <a:pPr>
              <a:spcBef>
                <a:spcPct val="0"/>
              </a:spcBef>
            </a:pPr>
            <a:r>
              <a:rPr lang="en-GB" sz="1600" dirty="0">
                <a:latin typeface="Courier New" panose="02070309020205020404" pitchFamily="49" charset="0"/>
              </a:rPr>
              <a:t>    return None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print("Race starting 3..2..1..")</a:t>
            </a:r>
          </a:p>
          <a:p>
            <a:pPr>
              <a:spcBef>
                <a:spcPct val="0"/>
              </a:spcBef>
            </a:pPr>
            <a:r>
              <a:rPr lang="en-GB" sz="1600" b="1" dirty="0">
                <a:latin typeface="Courier New" panose="02070309020205020404" pitchFamily="49" charset="0"/>
              </a:rPr>
              <a:t>t1</a:t>
            </a:r>
            <a:r>
              <a:rPr lang="en-GB" sz="1600" dirty="0">
                <a:latin typeface="Courier New" panose="02070309020205020404" pitchFamily="49" charset="0"/>
              </a:rPr>
              <a:t> = Thread(target=c_race, args=("Racer 1", 1.637))</a:t>
            </a:r>
          </a:p>
          <a:p>
            <a:pPr>
              <a:spcBef>
                <a:spcPct val="0"/>
              </a:spcBef>
            </a:pPr>
            <a:r>
              <a:rPr lang="en-GB" sz="1600" b="1" dirty="0">
                <a:latin typeface="Courier New" panose="02070309020205020404" pitchFamily="49" charset="0"/>
              </a:rPr>
              <a:t>t2</a:t>
            </a:r>
            <a:r>
              <a:rPr lang="en-GB" sz="1600" dirty="0">
                <a:latin typeface="Courier New" panose="02070309020205020404" pitchFamily="49" charset="0"/>
              </a:rPr>
              <a:t> = Thread(target=c_race, args=("Racer 2", 1.587))</a:t>
            </a:r>
          </a:p>
          <a:p>
            <a:pPr>
              <a:spcBef>
                <a:spcPct val="0"/>
              </a:spcBef>
            </a:pPr>
            <a:r>
              <a:rPr lang="en-GB" sz="1600" b="1" dirty="0">
                <a:latin typeface="Courier New" panose="02070309020205020404" pitchFamily="49" charset="0"/>
              </a:rPr>
              <a:t>t1.start() </a:t>
            </a:r>
            <a:r>
              <a:rPr lang="en-GB" sz="1600" dirty="0">
                <a:latin typeface="Courier New" panose="02070309020205020404" pitchFamily="49" charset="0"/>
              </a:rPr>
              <a:t># Execute threads t1 and t2</a:t>
            </a:r>
          </a:p>
          <a:p>
            <a:pPr>
              <a:spcBef>
                <a:spcPct val="0"/>
              </a:spcBef>
            </a:pPr>
            <a:r>
              <a:rPr lang="en-GB" sz="1600" b="1" dirty="0">
                <a:latin typeface="Courier New" panose="02070309020205020404" pitchFamily="49" charset="0"/>
              </a:rPr>
              <a:t>t2.start()</a:t>
            </a:r>
          </a:p>
          <a:p>
            <a:pPr>
              <a:spcBef>
                <a:spcPct val="0"/>
              </a:spcBef>
            </a:pPr>
            <a:r>
              <a:rPr lang="en-GB" sz="1600" b="1" dirty="0">
                <a:latin typeface="Courier New" panose="02070309020205020404" pitchFamily="49" charset="0"/>
              </a:rPr>
              <a:t>t1.join() </a:t>
            </a:r>
            <a:r>
              <a:rPr lang="en-GB" sz="1600" dirty="0">
                <a:latin typeface="Courier New" panose="02070309020205020404" pitchFamily="49" charset="0"/>
              </a:rPr>
              <a:t># Main thread waits till t1 and t2 finish</a:t>
            </a:r>
          </a:p>
          <a:p>
            <a:pPr>
              <a:spcBef>
                <a:spcPct val="0"/>
              </a:spcBef>
            </a:pPr>
            <a:r>
              <a:rPr lang="en-GB" sz="1600" b="1" dirty="0">
                <a:latin typeface="Courier New" panose="02070309020205020404" pitchFamily="49" charset="0"/>
              </a:rPr>
              <a:t>t2.join()</a:t>
            </a:r>
          </a:p>
          <a:p>
            <a:pPr>
              <a:spcBef>
                <a:spcPct val="0"/>
              </a:spcBef>
            </a:pPr>
            <a:r>
              <a:rPr lang="en-GB" sz="1600" dirty="0">
                <a:latin typeface="Courier New" panose="02070309020205020404" pitchFamily="49" charset="0"/>
              </a:rPr>
              <a:t>print("Race finished")</a:t>
            </a:r>
          </a:p>
        </p:txBody>
      </p:sp>
      <p:sp>
        <p:nvSpPr>
          <p:cNvPr id="3" name="Text Box 5">
            <a:extLst>
              <a:ext uri="{FF2B5EF4-FFF2-40B4-BE49-F238E27FC236}">
                <a16:creationId xmlns:a16="http://schemas.microsoft.com/office/drawing/2014/main" id="{D347FBCE-DC7B-9EAB-969A-0A1AB159F353}"/>
              </a:ext>
            </a:extLst>
          </p:cNvPr>
          <p:cNvSpPr txBox="1">
            <a:spLocks noChangeArrowheads="1"/>
          </p:cNvSpPr>
          <p:nvPr/>
        </p:nvSpPr>
        <p:spPr bwMode="auto">
          <a:xfrm>
            <a:off x="7382964" y="2355387"/>
            <a:ext cx="3076168" cy="249299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urier New"/>
                <a:cs typeface="Courier New"/>
              </a:rPr>
              <a:t>Race starting in 3... 2... 1...</a:t>
            </a:r>
          </a:p>
          <a:p>
            <a:r>
              <a:rPr lang="en-US" sz="1200" b="1" dirty="0">
                <a:latin typeface="Courier New"/>
                <a:cs typeface="Courier New"/>
              </a:rPr>
              <a:t>Racer 1 - 0m</a:t>
            </a:r>
          </a:p>
          <a:p>
            <a:r>
              <a:rPr lang="en-US" sz="1200" dirty="0">
                <a:latin typeface="Courier New"/>
                <a:cs typeface="Courier New"/>
              </a:rPr>
              <a:t>Racer 2 - 0m</a:t>
            </a:r>
          </a:p>
          <a:p>
            <a:r>
              <a:rPr lang="en-US" sz="1200" b="1" dirty="0">
                <a:latin typeface="Courier New"/>
                <a:cs typeface="Courier New"/>
              </a:rPr>
              <a:t>Racer 1 - 100m</a:t>
            </a:r>
          </a:p>
          <a:p>
            <a:r>
              <a:rPr lang="en-US" sz="1200" dirty="0">
                <a:latin typeface="Courier New"/>
                <a:cs typeface="Courier New"/>
              </a:rPr>
              <a:t>Racer 2 - 100m</a:t>
            </a:r>
          </a:p>
          <a:p>
            <a:r>
              <a:rPr lang="en-US" sz="1200" dirty="0">
                <a:latin typeface="Courier New"/>
                <a:cs typeface="Courier New"/>
              </a:rPr>
              <a:t>Racer 2 - 200m</a:t>
            </a:r>
          </a:p>
          <a:p>
            <a:r>
              <a:rPr lang="en-US" sz="1200" b="1" dirty="0">
                <a:latin typeface="Courier New"/>
                <a:cs typeface="Courier New"/>
              </a:rPr>
              <a:t>Racer 1 - 200m</a:t>
            </a:r>
          </a:p>
          <a:p>
            <a:r>
              <a:rPr lang="en-US" sz="1200" b="1" dirty="0">
                <a:latin typeface="Courier New"/>
                <a:cs typeface="Courier New"/>
              </a:rPr>
              <a:t>Racer 1 - 300m</a:t>
            </a:r>
          </a:p>
          <a:p>
            <a:r>
              <a:rPr lang="en-US" sz="1200" dirty="0">
                <a:latin typeface="Courier New"/>
                <a:cs typeface="Courier New"/>
              </a:rPr>
              <a:t>Racer 2 - 300m</a:t>
            </a:r>
          </a:p>
          <a:p>
            <a:r>
              <a:rPr lang="en-US" sz="1200" b="1" dirty="0">
                <a:latin typeface="Courier New"/>
                <a:cs typeface="Courier New"/>
              </a:rPr>
              <a:t>Racer 1 - 400m</a:t>
            </a:r>
          </a:p>
          <a:p>
            <a:r>
              <a:rPr lang="en-US" sz="1200" dirty="0">
                <a:latin typeface="Courier New"/>
                <a:cs typeface="Courier New"/>
              </a:rPr>
              <a:t>Racer 2 - 400m</a:t>
            </a:r>
          </a:p>
          <a:p>
            <a:r>
              <a:rPr lang="en-US" sz="1200" dirty="0">
                <a:latin typeface="Courier New"/>
                <a:cs typeface="Courier New"/>
              </a:rPr>
              <a:t>...</a:t>
            </a:r>
          </a:p>
          <a:p>
            <a:r>
              <a:rPr lang="en-US" sz="1200" dirty="0">
                <a:latin typeface="Courier New"/>
                <a:cs typeface="Courier New"/>
              </a:rPr>
              <a:t>Race finished!</a:t>
            </a:r>
          </a:p>
        </p:txBody>
      </p:sp>
      <p:pic>
        <p:nvPicPr>
          <p:cNvPr id="12" name="Picture 11" descr="A black and white logo&#10;&#10;AI-generated content may be incorrect.">
            <a:extLst>
              <a:ext uri="{FF2B5EF4-FFF2-40B4-BE49-F238E27FC236}">
                <a16:creationId xmlns:a16="http://schemas.microsoft.com/office/drawing/2014/main" id="{97920E98-3828-F962-E775-D60128175DCD}"/>
              </a:ext>
            </a:extLst>
          </p:cNvPr>
          <p:cNvPicPr>
            <a:picLocks noChangeAspect="1"/>
          </p:cNvPicPr>
          <p:nvPr/>
        </p:nvPicPr>
        <p:blipFill>
          <a:blip r:embed="rId3"/>
          <a:stretch>
            <a:fillRect/>
          </a:stretch>
        </p:blipFill>
        <p:spPr>
          <a:xfrm>
            <a:off x="10612216" y="2341948"/>
            <a:ext cx="986278" cy="716638"/>
          </a:xfrm>
          <a:prstGeom prst="rect">
            <a:avLst/>
          </a:prstGeom>
        </p:spPr>
      </p:pic>
      <p:pic>
        <p:nvPicPr>
          <p:cNvPr id="5" name="Picture 4" descr="A black and white sign with two checkered flags&#10;&#10;AI-generated content may be incorrect.">
            <a:extLst>
              <a:ext uri="{FF2B5EF4-FFF2-40B4-BE49-F238E27FC236}">
                <a16:creationId xmlns:a16="http://schemas.microsoft.com/office/drawing/2014/main" id="{D7BDE635-CEC0-90C7-864B-F74ECABEDC43}"/>
              </a:ext>
            </a:extLst>
          </p:cNvPr>
          <p:cNvPicPr>
            <a:picLocks noChangeAspect="1"/>
          </p:cNvPicPr>
          <p:nvPr/>
        </p:nvPicPr>
        <p:blipFill>
          <a:blip r:embed="rId4"/>
          <a:stretch>
            <a:fillRect/>
          </a:stretch>
        </p:blipFill>
        <p:spPr>
          <a:xfrm>
            <a:off x="10838509" y="4263912"/>
            <a:ext cx="584465" cy="584465"/>
          </a:xfrm>
          <a:prstGeom prst="rect">
            <a:avLst/>
          </a:prstGeom>
        </p:spPr>
      </p:pic>
      <p:cxnSp>
        <p:nvCxnSpPr>
          <p:cNvPr id="6" name="Straight Connector 5">
            <a:extLst>
              <a:ext uri="{FF2B5EF4-FFF2-40B4-BE49-F238E27FC236}">
                <a16:creationId xmlns:a16="http://schemas.microsoft.com/office/drawing/2014/main" id="{2B8DFF92-819F-00A2-E564-2FC5CDCEB1B4}"/>
              </a:ext>
            </a:extLst>
          </p:cNvPr>
          <p:cNvCxnSpPr/>
          <p:nvPr/>
        </p:nvCxnSpPr>
        <p:spPr>
          <a:xfrm>
            <a:off x="11130742" y="317862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7" name="Text Box 10">
            <a:extLst>
              <a:ext uri="{FF2B5EF4-FFF2-40B4-BE49-F238E27FC236}">
                <a16:creationId xmlns:a16="http://schemas.microsoft.com/office/drawing/2014/main" id="{E9A5A678-9716-367B-A076-CF87328FE7F9}"/>
              </a:ext>
            </a:extLst>
          </p:cNvPr>
          <p:cNvSpPr txBox="1">
            <a:spLocks noChangeArrowheads="1"/>
          </p:cNvSpPr>
          <p:nvPr/>
        </p:nvSpPr>
        <p:spPr bwMode="auto">
          <a:xfrm>
            <a:off x="7382964" y="4997653"/>
            <a:ext cx="3203056" cy="95410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t>Racer 1 and Racer 2 print messages </a:t>
            </a:r>
          </a:p>
          <a:p>
            <a:pPr>
              <a:spcBef>
                <a:spcPct val="0"/>
              </a:spcBef>
            </a:pPr>
            <a:r>
              <a:rPr lang="en-GB" sz="1400" dirty="0"/>
              <a:t>at the same time, causing </a:t>
            </a:r>
            <a:r>
              <a:rPr lang="en-GB" sz="1400" b="1" dirty="0"/>
              <a:t>interleaved</a:t>
            </a:r>
            <a:r>
              <a:rPr lang="en-GB" sz="1400" dirty="0"/>
              <a:t> </a:t>
            </a:r>
          </a:p>
          <a:p>
            <a:pPr>
              <a:spcBef>
                <a:spcPct val="0"/>
              </a:spcBef>
            </a:pPr>
            <a:r>
              <a:rPr lang="en-GB" sz="1400" dirty="0"/>
              <a:t>output that may appear different every</a:t>
            </a:r>
          </a:p>
          <a:p>
            <a:pPr>
              <a:spcBef>
                <a:spcPct val="0"/>
              </a:spcBef>
            </a:pPr>
            <a:r>
              <a:rPr lang="en-GB" sz="1400" dirty="0"/>
              <a:t>time you run the program</a:t>
            </a:r>
          </a:p>
        </p:txBody>
      </p:sp>
    </p:spTree>
    <p:extLst>
      <p:ext uri="{BB962C8B-B14F-4D97-AF65-F5344CB8AC3E}">
        <p14:creationId xmlns:p14="http://schemas.microsoft.com/office/powerpoint/2010/main" val="3995081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42137" y="238673"/>
            <a:ext cx="11517818" cy="805001"/>
          </a:xfrm>
        </p:spPr>
        <p:txBody>
          <a:bodyPr/>
          <a:lstStyle/>
          <a:p>
            <a:r>
              <a:rPr lang="en-GB" dirty="0"/>
              <a:t>Synchronisation objects in threading</a:t>
            </a:r>
          </a:p>
        </p:txBody>
      </p:sp>
      <p:sp>
        <p:nvSpPr>
          <p:cNvPr id="15363" name="Rectangle 3"/>
          <p:cNvSpPr>
            <a:spLocks noGrp="1" noChangeArrowheads="1"/>
          </p:cNvSpPr>
          <p:nvPr>
            <p:ph idx="1"/>
          </p:nvPr>
        </p:nvSpPr>
        <p:spPr>
          <a:xfrm>
            <a:off x="553145" y="1043674"/>
            <a:ext cx="11516239" cy="5647998"/>
          </a:xfrm>
        </p:spPr>
        <p:txBody>
          <a:bodyPr>
            <a:noAutofit/>
          </a:bodyPr>
          <a:lstStyle/>
          <a:p>
            <a:pPr>
              <a:spcBef>
                <a:spcPts val="600"/>
              </a:spcBef>
            </a:pPr>
            <a:r>
              <a:rPr lang="en-GB" b="1" dirty="0"/>
              <a:t>Thread objects for synchronisation:</a:t>
            </a:r>
          </a:p>
          <a:p>
            <a:pPr marL="88900" lvl="1" indent="-88900">
              <a:spcBef>
                <a:spcPts val="600"/>
              </a:spcBef>
              <a:buNone/>
            </a:pPr>
            <a:r>
              <a:rPr lang="en-GB" sz="1800" b="1" dirty="0"/>
              <a:t>Condition</a:t>
            </a:r>
            <a:r>
              <a:rPr lang="en-GB" sz="1800" dirty="0"/>
              <a:t> </a:t>
            </a:r>
            <a:r>
              <a:rPr lang="en-GB" sz="1800" b="1" dirty="0"/>
              <a:t>variables</a:t>
            </a:r>
          </a:p>
          <a:p>
            <a:pPr marL="441325" lvl="2" indent="-258763">
              <a:spcBef>
                <a:spcPts val="600"/>
              </a:spcBef>
              <a:buFont typeface="Arial" panose="020B0604020202020204" pitchFamily="34" charset="0"/>
              <a:buChar char="•"/>
            </a:pPr>
            <a:r>
              <a:rPr lang="en-GB" sz="1800" dirty="0"/>
              <a:t>Threads wait for a specific condition before proceeding (e.g.in producer-consumer)</a:t>
            </a:r>
          </a:p>
          <a:p>
            <a:pPr marL="88900" lvl="1" indent="-88900">
              <a:spcBef>
                <a:spcPts val="600"/>
              </a:spcBef>
              <a:buNone/>
            </a:pPr>
            <a:r>
              <a:rPr lang="en-GB" sz="1800" b="1" dirty="0"/>
              <a:t>Events</a:t>
            </a:r>
          </a:p>
          <a:p>
            <a:pPr marL="441325" lvl="2" indent="-258763">
              <a:spcBef>
                <a:spcPts val="600"/>
              </a:spcBef>
              <a:buFont typeface="Arial" panose="020B0604020202020204" pitchFamily="34" charset="0"/>
              <a:buChar char="•"/>
            </a:pPr>
            <a:r>
              <a:rPr lang="en-GB" sz="1800" dirty="0"/>
              <a:t>Simple signalling mechanism where one thread sets an event and others wait for it</a:t>
            </a:r>
          </a:p>
          <a:p>
            <a:pPr marL="88900" lvl="1" indent="-88900">
              <a:spcBef>
                <a:spcPts val="600"/>
              </a:spcBef>
              <a:buNone/>
            </a:pPr>
            <a:r>
              <a:rPr lang="en-GB" sz="1800" b="1" dirty="0"/>
              <a:t>Thread local storage</a:t>
            </a:r>
          </a:p>
          <a:p>
            <a:pPr marL="441325" lvl="2" indent="-258763">
              <a:spcBef>
                <a:spcPts val="600"/>
              </a:spcBef>
              <a:buFont typeface="Arial" panose="020B0604020202020204" pitchFamily="34" charset="0"/>
              <a:buChar char="•"/>
            </a:pPr>
            <a:r>
              <a:rPr lang="en-GB" sz="1800" dirty="0"/>
              <a:t>Each thread can maintain its own versions of a global variable preventing conflict</a:t>
            </a:r>
          </a:p>
          <a:p>
            <a:pPr marL="88900" lvl="1" indent="-88900">
              <a:spcBef>
                <a:spcPts val="600"/>
              </a:spcBef>
              <a:buNone/>
            </a:pPr>
            <a:r>
              <a:rPr lang="en-GB" sz="1800" b="1" dirty="0"/>
              <a:t>Locks</a:t>
            </a:r>
          </a:p>
          <a:p>
            <a:pPr marL="441325" lvl="2" indent="-258763">
              <a:spcBef>
                <a:spcPts val="600"/>
              </a:spcBef>
              <a:buFont typeface="Arial" panose="020B0604020202020204" pitchFamily="34" charset="0"/>
              <a:buChar char="•"/>
            </a:pPr>
            <a:r>
              <a:rPr lang="en-GB" sz="1800" dirty="0"/>
              <a:t>Similar to mutex, concept of ownership so only one thread can access a resource at a time</a:t>
            </a:r>
          </a:p>
          <a:p>
            <a:pPr marL="88900" lvl="1" indent="-88900">
              <a:spcBef>
                <a:spcPts val="600"/>
              </a:spcBef>
              <a:buNone/>
            </a:pPr>
            <a:r>
              <a:rPr lang="en-GB" sz="1800" b="1" dirty="0"/>
              <a:t>Semaphores</a:t>
            </a:r>
          </a:p>
          <a:p>
            <a:pPr marL="441325" lvl="2" indent="-258763">
              <a:spcBef>
                <a:spcPts val="600"/>
              </a:spcBef>
              <a:buFont typeface="Arial" panose="020B0604020202020204" pitchFamily="34" charset="0"/>
              <a:buChar char="•"/>
            </a:pPr>
            <a:r>
              <a:rPr lang="en-GB" sz="1800" dirty="0"/>
              <a:t>Allow a limited number of threads to access a resource (e.g., restricting access to </a:t>
            </a:r>
            <a:r>
              <a:rPr lang="en-GB" sz="1800" b="1" dirty="0"/>
              <a:t>3 threads</a:t>
            </a:r>
            <a:r>
              <a:rPr lang="en-GB" sz="1800" dirty="0"/>
              <a:t>)</a:t>
            </a:r>
          </a:p>
          <a:p>
            <a:pPr marL="88900" lvl="1" indent="-88900">
              <a:spcBef>
                <a:spcPts val="600"/>
              </a:spcBef>
              <a:buNone/>
            </a:pPr>
            <a:r>
              <a:rPr lang="en-GB" sz="1800" b="1" dirty="0"/>
              <a:t>Timers</a:t>
            </a:r>
          </a:p>
          <a:p>
            <a:pPr marL="441325" lvl="2" indent="-258763">
              <a:spcBef>
                <a:spcPts val="600"/>
              </a:spcBef>
              <a:buFont typeface="Arial" panose="020B0604020202020204" pitchFamily="34" charset="0"/>
              <a:buChar char="•"/>
            </a:pPr>
            <a:r>
              <a:rPr lang="en-GB" sz="1800" dirty="0"/>
              <a:t>Execute functions after a delay or at regular intervals; useful for scheduling tasks.</a:t>
            </a:r>
          </a:p>
        </p:txBody>
      </p:sp>
      <p:sp>
        <p:nvSpPr>
          <p:cNvPr id="2" name="Slide Number Placeholder 1">
            <a:extLst>
              <a:ext uri="{FF2B5EF4-FFF2-40B4-BE49-F238E27FC236}">
                <a16:creationId xmlns:a16="http://schemas.microsoft.com/office/drawing/2014/main" id="{E67A0E44-23C5-BCA3-C957-8A895E636C03}"/>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2608635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64440" y="357387"/>
            <a:ext cx="11517818" cy="805001"/>
          </a:xfrm>
        </p:spPr>
        <p:txBody>
          <a:bodyPr/>
          <a:lstStyle/>
          <a:p>
            <a:r>
              <a:rPr lang="en-GB" dirty="0"/>
              <a:t>Example using threading locks</a:t>
            </a:r>
          </a:p>
        </p:txBody>
      </p:sp>
      <p:sp>
        <p:nvSpPr>
          <p:cNvPr id="16387" name="Rectangle 3"/>
          <p:cNvSpPr>
            <a:spLocks noGrp="1" noChangeArrowheads="1"/>
          </p:cNvSpPr>
          <p:nvPr>
            <p:ph idx="1"/>
          </p:nvPr>
        </p:nvSpPr>
        <p:spPr/>
        <p:txBody>
          <a:bodyPr/>
          <a:lstStyle/>
          <a:p>
            <a:r>
              <a:rPr lang="en-GB" b="1" dirty="0"/>
              <a:t>To fix the interleaved print issue:</a:t>
            </a:r>
          </a:p>
        </p:txBody>
      </p:sp>
      <p:sp>
        <p:nvSpPr>
          <p:cNvPr id="2" name="Slide Number Placeholder 1">
            <a:extLst>
              <a:ext uri="{FF2B5EF4-FFF2-40B4-BE49-F238E27FC236}">
                <a16:creationId xmlns:a16="http://schemas.microsoft.com/office/drawing/2014/main" id="{B13F8612-9C70-7920-4A88-4D27591041E1}"/>
              </a:ext>
            </a:extLst>
          </p:cNvPr>
          <p:cNvSpPr>
            <a:spLocks noGrp="1"/>
          </p:cNvSpPr>
          <p:nvPr>
            <p:ph type="sldNum" sz="quarter" idx="4"/>
          </p:nvPr>
        </p:nvSpPr>
        <p:spPr/>
        <p:txBody>
          <a:bodyPr/>
          <a:lstStyle/>
          <a:p>
            <a:fld id="{EF892D59-8F09-EF4B-AD6D-DA609442F868}" type="slidenum">
              <a:rPr lang="en-GB" smtClean="0"/>
              <a:pPr/>
              <a:t>19</a:t>
            </a:fld>
            <a:endParaRPr lang="en-GB" dirty="0"/>
          </a:p>
        </p:txBody>
      </p:sp>
      <p:sp>
        <p:nvSpPr>
          <p:cNvPr id="3" name="Text Box 4">
            <a:extLst>
              <a:ext uri="{FF2B5EF4-FFF2-40B4-BE49-F238E27FC236}">
                <a16:creationId xmlns:a16="http://schemas.microsoft.com/office/drawing/2014/main" id="{CD16DCCD-7042-7773-99F8-44177EF42ACC}"/>
              </a:ext>
            </a:extLst>
          </p:cNvPr>
          <p:cNvSpPr txBox="1">
            <a:spLocks noChangeArrowheads="1"/>
          </p:cNvSpPr>
          <p:nvPr/>
        </p:nvSpPr>
        <p:spPr bwMode="auto">
          <a:xfrm>
            <a:off x="279007" y="1921135"/>
            <a:ext cx="6444342" cy="477053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time</a:t>
            </a:r>
          </a:p>
          <a:p>
            <a:pPr>
              <a:spcBef>
                <a:spcPct val="0"/>
              </a:spcBef>
            </a:pPr>
            <a:r>
              <a:rPr lang="en-GB" sz="1600" dirty="0">
                <a:latin typeface="Courier New" panose="02070309020205020404" pitchFamily="49" charset="0"/>
              </a:rPr>
              <a:t>from threading import Thread,</a:t>
            </a:r>
            <a:r>
              <a:rPr lang="en-GB" sz="1600" b="1" dirty="0">
                <a:latin typeface="Courier New" panose="02070309020205020404" pitchFamily="49" charset="0"/>
              </a:rPr>
              <a:t> Lock</a:t>
            </a:r>
          </a:p>
          <a:p>
            <a:pPr>
              <a:spcBef>
                <a:spcPct val="0"/>
              </a:spcBef>
            </a:pPr>
            <a:r>
              <a:rPr lang="en-GB" sz="1600" b="1" dirty="0">
                <a:latin typeface="Courier New" panose="02070309020205020404" pitchFamily="49" charset="0"/>
              </a:rPr>
              <a:t>print_lock = Lock()</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def c_race(racer, handicap):</a:t>
            </a:r>
          </a:p>
          <a:p>
            <a:pPr>
              <a:spcBef>
                <a:spcPct val="0"/>
              </a:spcBef>
            </a:pPr>
            <a:r>
              <a:rPr lang="en-GB" sz="1600" dirty="0">
                <a:latin typeface="Courier New" panose="02070309020205020404" pitchFamily="49" charset="0"/>
              </a:rPr>
              <a:t>    for distance in range(0, 1001, 100):</a:t>
            </a:r>
          </a:p>
          <a:p>
            <a:pPr>
              <a:spcBef>
                <a:spcPct val="0"/>
              </a:spcBef>
            </a:pPr>
            <a:r>
              <a:rPr lang="en-GB" sz="1600" b="1" dirty="0">
                <a:latin typeface="Courier New" panose="02070309020205020404" pitchFamily="49" charset="0"/>
              </a:rPr>
              <a:t>        with print_lock:</a:t>
            </a:r>
          </a:p>
          <a:p>
            <a:pPr>
              <a:spcBef>
                <a:spcPct val="0"/>
              </a:spcBef>
            </a:pPr>
            <a:r>
              <a:rPr lang="en-GB" sz="1600" dirty="0">
                <a:latin typeface="Courier New" panose="02070309020205020404" pitchFamily="49" charset="0"/>
              </a:rPr>
              <a:t>            print(f"{racer} - {distance}m")</a:t>
            </a:r>
          </a:p>
          <a:p>
            <a:pPr>
              <a:spcBef>
                <a:spcPct val="0"/>
              </a:spcBef>
            </a:pPr>
            <a:r>
              <a:rPr lang="en-GB" sz="1600" dirty="0">
                <a:latin typeface="Courier New" panose="02070309020205020404" pitchFamily="49" charset="0"/>
              </a:rPr>
              <a:t>        time.sleep(handicap)</a:t>
            </a:r>
          </a:p>
          <a:p>
            <a:pPr>
              <a:spcBef>
                <a:spcPct val="0"/>
              </a:spcBef>
            </a:pPr>
            <a:r>
              <a:rPr lang="en-GB" sz="1600" dirty="0">
                <a:latin typeface="Courier New" panose="02070309020205020404" pitchFamily="49" charset="0"/>
              </a:rPr>
              <a:t>    return None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print("Race starting 3..2..1..")</a:t>
            </a:r>
          </a:p>
          <a:p>
            <a:pPr>
              <a:spcBef>
                <a:spcPct val="0"/>
              </a:spcBef>
            </a:pPr>
            <a:r>
              <a:rPr lang="en-GB" sz="1600" dirty="0">
                <a:latin typeface="Courier New" panose="02070309020205020404" pitchFamily="49" charset="0"/>
              </a:rPr>
              <a:t>t1 = Thread(target=c_race, args=("Racer 1", 1.637))</a:t>
            </a:r>
          </a:p>
          <a:p>
            <a:pPr>
              <a:spcBef>
                <a:spcPct val="0"/>
              </a:spcBef>
            </a:pPr>
            <a:r>
              <a:rPr lang="en-GB" sz="1600" dirty="0">
                <a:latin typeface="Courier New" panose="02070309020205020404" pitchFamily="49" charset="0"/>
              </a:rPr>
              <a:t>t2 = Thread(target=c_race, args=("Racer 2", 1.587))</a:t>
            </a:r>
          </a:p>
          <a:p>
            <a:pPr>
              <a:spcBef>
                <a:spcPct val="0"/>
              </a:spcBef>
            </a:pPr>
            <a:r>
              <a:rPr lang="en-GB" sz="1600" b="1" dirty="0">
                <a:latin typeface="Courier New" panose="02070309020205020404" pitchFamily="49" charset="0"/>
              </a:rPr>
              <a:t>t1.start() </a:t>
            </a:r>
            <a:r>
              <a:rPr lang="en-GB" sz="1600" dirty="0">
                <a:latin typeface="Courier New" panose="02070309020205020404" pitchFamily="49" charset="0"/>
              </a:rPr>
              <a:t># Execute threads t1 and t2</a:t>
            </a:r>
          </a:p>
          <a:p>
            <a:pPr>
              <a:spcBef>
                <a:spcPct val="0"/>
              </a:spcBef>
            </a:pPr>
            <a:r>
              <a:rPr lang="en-GB" sz="1600" b="1" dirty="0">
                <a:latin typeface="Courier New" panose="02070309020205020404" pitchFamily="49" charset="0"/>
              </a:rPr>
              <a:t>t2.start()</a:t>
            </a:r>
          </a:p>
          <a:p>
            <a:pPr>
              <a:spcBef>
                <a:spcPct val="0"/>
              </a:spcBef>
            </a:pPr>
            <a:r>
              <a:rPr lang="en-GB" sz="1600" dirty="0">
                <a:latin typeface="Courier New" panose="02070309020205020404" pitchFamily="49" charset="0"/>
              </a:rPr>
              <a:t>t1.join() # Main thread waits till t1 and t2 finish</a:t>
            </a:r>
          </a:p>
          <a:p>
            <a:pPr>
              <a:spcBef>
                <a:spcPct val="0"/>
              </a:spcBef>
            </a:pPr>
            <a:r>
              <a:rPr lang="en-GB" sz="1600" dirty="0">
                <a:latin typeface="Courier New" panose="02070309020205020404" pitchFamily="49" charset="0"/>
              </a:rPr>
              <a:t>t2.join()</a:t>
            </a:r>
          </a:p>
          <a:p>
            <a:pPr>
              <a:spcBef>
                <a:spcPct val="0"/>
              </a:spcBef>
            </a:pPr>
            <a:r>
              <a:rPr lang="en-GB" sz="1600" dirty="0">
                <a:latin typeface="Courier New" panose="02070309020205020404" pitchFamily="49" charset="0"/>
              </a:rPr>
              <a:t>print("Race finished")</a:t>
            </a:r>
          </a:p>
        </p:txBody>
      </p:sp>
      <p:sp>
        <p:nvSpPr>
          <p:cNvPr id="4" name="Text Box 4">
            <a:extLst>
              <a:ext uri="{FF2B5EF4-FFF2-40B4-BE49-F238E27FC236}">
                <a16:creationId xmlns:a16="http://schemas.microsoft.com/office/drawing/2014/main" id="{E3E70CC6-1616-1EEF-4962-C7D3E01EF6A0}"/>
              </a:ext>
            </a:extLst>
          </p:cNvPr>
          <p:cNvSpPr txBox="1">
            <a:spLocks noChangeArrowheads="1"/>
          </p:cNvSpPr>
          <p:nvPr/>
        </p:nvSpPr>
        <p:spPr bwMode="auto">
          <a:xfrm>
            <a:off x="6979726" y="1921135"/>
            <a:ext cx="4871002" cy="203132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def c_race(racer, handicap):</a:t>
            </a:r>
          </a:p>
          <a:p>
            <a:pPr>
              <a:spcBef>
                <a:spcPct val="0"/>
              </a:spcBef>
            </a:pPr>
            <a:r>
              <a:rPr lang="en-GB" sz="1400" dirty="0">
                <a:latin typeface="Courier New" panose="02070309020205020404" pitchFamily="49" charset="0"/>
              </a:rPr>
              <a:t>    for distance in range(0, 1001, 100):</a:t>
            </a:r>
          </a:p>
          <a:p>
            <a:pPr>
              <a:spcBef>
                <a:spcPct val="0"/>
              </a:spcBef>
            </a:pPr>
            <a:r>
              <a:rPr lang="en-GB" sz="1400" b="1" dirty="0">
                <a:latin typeface="Courier New" panose="02070309020205020404" pitchFamily="49" charset="0"/>
              </a:rPr>
              <a:t>        print_lock.acquire()</a:t>
            </a:r>
          </a:p>
          <a:p>
            <a:pPr>
              <a:spcBef>
                <a:spcPct val="0"/>
              </a:spcBef>
            </a:pPr>
            <a:r>
              <a:rPr lang="en-GB" sz="1400" dirty="0">
                <a:latin typeface="Courier New" panose="02070309020205020404" pitchFamily="49" charset="0"/>
              </a:rPr>
              <a:t>        try:</a:t>
            </a:r>
          </a:p>
          <a:p>
            <a:pPr>
              <a:spcBef>
                <a:spcPct val="0"/>
              </a:spcBef>
            </a:pPr>
            <a:r>
              <a:rPr lang="en-GB" sz="1400" dirty="0">
                <a:latin typeface="Courier New" panose="02070309020205020404" pitchFamily="49" charset="0"/>
              </a:rPr>
              <a:t>            print(f"{racer} - {distance}m")</a:t>
            </a:r>
          </a:p>
          <a:p>
            <a:pPr>
              <a:spcBef>
                <a:spcPct val="0"/>
              </a:spcBef>
            </a:pPr>
            <a:r>
              <a:rPr lang="en-GB" sz="1400" dirty="0">
                <a:latin typeface="Courier New" panose="02070309020205020404" pitchFamily="49" charset="0"/>
              </a:rPr>
              <a:t>        finally:</a:t>
            </a:r>
          </a:p>
          <a:p>
            <a:pPr>
              <a:spcBef>
                <a:spcPct val="0"/>
              </a:spcBef>
            </a:pPr>
            <a:r>
              <a:rPr lang="en-GB" sz="1400" b="1" dirty="0">
                <a:latin typeface="Courier New" panose="02070309020205020404" pitchFamily="49" charset="0"/>
              </a:rPr>
              <a:t>            print_lock.release()</a:t>
            </a:r>
          </a:p>
          <a:p>
            <a:pPr>
              <a:spcBef>
                <a:spcPct val="0"/>
              </a:spcBef>
            </a:pPr>
            <a:r>
              <a:rPr lang="en-GB" sz="1400" dirty="0">
                <a:latin typeface="Courier New" panose="02070309020205020404" pitchFamily="49" charset="0"/>
              </a:rPr>
              <a:t>        time.sleep(handicap)</a:t>
            </a:r>
          </a:p>
          <a:p>
            <a:pPr>
              <a:spcBef>
                <a:spcPct val="0"/>
              </a:spcBef>
            </a:pPr>
            <a:r>
              <a:rPr lang="en-GB" sz="1400" dirty="0">
                <a:latin typeface="Courier New" panose="02070309020205020404" pitchFamily="49" charset="0"/>
              </a:rPr>
              <a:t>    return None</a:t>
            </a:r>
          </a:p>
        </p:txBody>
      </p:sp>
      <p:sp>
        <p:nvSpPr>
          <p:cNvPr id="5" name="Text Box 5">
            <a:extLst>
              <a:ext uri="{FF2B5EF4-FFF2-40B4-BE49-F238E27FC236}">
                <a16:creationId xmlns:a16="http://schemas.microsoft.com/office/drawing/2014/main" id="{C1F31569-628D-6C19-02AE-9C1CDE109E0B}"/>
              </a:ext>
            </a:extLst>
          </p:cNvPr>
          <p:cNvSpPr txBox="1">
            <a:spLocks noChangeArrowheads="1"/>
          </p:cNvSpPr>
          <p:nvPr/>
        </p:nvSpPr>
        <p:spPr bwMode="auto">
          <a:xfrm>
            <a:off x="6986509" y="4050442"/>
            <a:ext cx="3076168" cy="2677656"/>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urier New"/>
                <a:cs typeface="Courier New"/>
              </a:rPr>
              <a:t>Race starting in 3... 2... 1...</a:t>
            </a:r>
          </a:p>
          <a:p>
            <a:r>
              <a:rPr lang="en-US" sz="1200" b="1" dirty="0">
                <a:latin typeface="Courier New"/>
                <a:cs typeface="Courier New"/>
              </a:rPr>
              <a:t>Racer 1 - 0m</a:t>
            </a:r>
          </a:p>
          <a:p>
            <a:r>
              <a:rPr lang="en-US" sz="1200" b="1" dirty="0">
                <a:latin typeface="Courier New"/>
                <a:cs typeface="Courier New"/>
              </a:rPr>
              <a:t>Racer 1 - 100m</a:t>
            </a:r>
          </a:p>
          <a:p>
            <a:r>
              <a:rPr lang="en-US" sz="1200" b="1" dirty="0">
                <a:latin typeface="Courier New"/>
                <a:cs typeface="Courier New"/>
              </a:rPr>
              <a:t>Racer 1 - 200m</a:t>
            </a:r>
          </a:p>
          <a:p>
            <a:r>
              <a:rPr lang="en-US" sz="1200" b="1" dirty="0">
                <a:latin typeface="Courier New"/>
                <a:cs typeface="Courier New"/>
              </a:rPr>
              <a:t>Racer 1 - 800m</a:t>
            </a:r>
          </a:p>
          <a:p>
            <a:r>
              <a:rPr lang="en-US" sz="1200" b="1" dirty="0">
                <a:latin typeface="Courier New"/>
                <a:cs typeface="Courier New"/>
              </a:rPr>
              <a:t>Racer 1 - 900m</a:t>
            </a:r>
          </a:p>
          <a:p>
            <a:r>
              <a:rPr lang="en-US" sz="1200" b="1" dirty="0">
                <a:latin typeface="Courier New"/>
                <a:cs typeface="Courier New"/>
              </a:rPr>
              <a:t>Racer 1 - 1000m</a:t>
            </a:r>
          </a:p>
          <a:p>
            <a:r>
              <a:rPr lang="en-US" sz="1200" dirty="0">
                <a:latin typeface="Courier New"/>
                <a:cs typeface="Courier New"/>
              </a:rPr>
              <a:t>Racer 2 - 0m</a:t>
            </a:r>
          </a:p>
          <a:p>
            <a:r>
              <a:rPr lang="en-US" sz="1200" dirty="0">
                <a:latin typeface="Courier New"/>
                <a:cs typeface="Courier New"/>
              </a:rPr>
              <a:t>Racer 2 - 100m</a:t>
            </a:r>
          </a:p>
          <a:p>
            <a:r>
              <a:rPr lang="en-US" sz="1200" dirty="0">
                <a:latin typeface="Courier New"/>
                <a:cs typeface="Courier New"/>
              </a:rPr>
              <a:t>Racer 2 - 200m</a:t>
            </a:r>
          </a:p>
          <a:p>
            <a:r>
              <a:rPr lang="en-US" sz="1200" dirty="0">
                <a:latin typeface="Courier New"/>
                <a:cs typeface="Courier New"/>
              </a:rPr>
              <a:t>Racer 2 - 300m</a:t>
            </a:r>
          </a:p>
          <a:p>
            <a:r>
              <a:rPr lang="en-US" sz="1200" dirty="0">
                <a:latin typeface="Courier New"/>
                <a:cs typeface="Courier New"/>
              </a:rPr>
              <a:t>Racer 2 - 900m</a:t>
            </a:r>
          </a:p>
          <a:p>
            <a:r>
              <a:rPr lang="en-US" sz="1200" dirty="0">
                <a:latin typeface="Courier New"/>
                <a:cs typeface="Courier New"/>
              </a:rPr>
              <a:t>Racer 2 - 1000m</a:t>
            </a:r>
          </a:p>
          <a:p>
            <a:r>
              <a:rPr lang="en-US" sz="1200" dirty="0">
                <a:latin typeface="Courier New"/>
                <a:cs typeface="Courier New"/>
              </a:rPr>
              <a:t>Race finished!</a:t>
            </a:r>
          </a:p>
        </p:txBody>
      </p:sp>
      <p:sp>
        <p:nvSpPr>
          <p:cNvPr id="6" name="Text Box 10">
            <a:extLst>
              <a:ext uri="{FF2B5EF4-FFF2-40B4-BE49-F238E27FC236}">
                <a16:creationId xmlns:a16="http://schemas.microsoft.com/office/drawing/2014/main" id="{C3D2A8E2-A56E-3899-1D28-A877CBB788EC}"/>
              </a:ext>
            </a:extLst>
          </p:cNvPr>
          <p:cNvSpPr txBox="1">
            <a:spLocks noChangeArrowheads="1"/>
          </p:cNvSpPr>
          <p:nvPr/>
        </p:nvSpPr>
        <p:spPr bwMode="auto">
          <a:xfrm>
            <a:off x="6986509" y="1519327"/>
            <a:ext cx="4864219" cy="3077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t>Using .acquire() and .release() instead of with statement</a:t>
            </a:r>
          </a:p>
        </p:txBody>
      </p:sp>
      <p:pic>
        <p:nvPicPr>
          <p:cNvPr id="7" name="Picture 6" descr="A black and white logo&#10;&#10;AI-generated content may be incorrect.">
            <a:extLst>
              <a:ext uri="{FF2B5EF4-FFF2-40B4-BE49-F238E27FC236}">
                <a16:creationId xmlns:a16="http://schemas.microsoft.com/office/drawing/2014/main" id="{4E556EC2-078D-DDD0-C608-A89A9593E8C4}"/>
              </a:ext>
            </a:extLst>
          </p:cNvPr>
          <p:cNvPicPr>
            <a:picLocks noChangeAspect="1"/>
          </p:cNvPicPr>
          <p:nvPr/>
        </p:nvPicPr>
        <p:blipFill>
          <a:blip r:embed="rId3"/>
          <a:stretch>
            <a:fillRect/>
          </a:stretch>
        </p:blipFill>
        <p:spPr>
          <a:xfrm>
            <a:off x="10561416" y="4221669"/>
            <a:ext cx="986278" cy="716638"/>
          </a:xfrm>
          <a:prstGeom prst="rect">
            <a:avLst/>
          </a:prstGeom>
        </p:spPr>
      </p:pic>
      <p:pic>
        <p:nvPicPr>
          <p:cNvPr id="8" name="Picture 7" descr="A black and white sign with two checkered flags&#10;&#10;AI-generated content may be incorrect.">
            <a:extLst>
              <a:ext uri="{FF2B5EF4-FFF2-40B4-BE49-F238E27FC236}">
                <a16:creationId xmlns:a16="http://schemas.microsoft.com/office/drawing/2014/main" id="{7C85AFAA-56A6-8D3E-9C30-009F59CDB775}"/>
              </a:ext>
            </a:extLst>
          </p:cNvPr>
          <p:cNvPicPr>
            <a:picLocks noChangeAspect="1"/>
          </p:cNvPicPr>
          <p:nvPr/>
        </p:nvPicPr>
        <p:blipFill>
          <a:blip r:embed="rId4"/>
          <a:stretch>
            <a:fillRect/>
          </a:stretch>
        </p:blipFill>
        <p:spPr>
          <a:xfrm>
            <a:off x="10787709" y="6143633"/>
            <a:ext cx="584465" cy="584465"/>
          </a:xfrm>
          <a:prstGeom prst="rect">
            <a:avLst/>
          </a:prstGeom>
        </p:spPr>
      </p:pic>
      <p:cxnSp>
        <p:nvCxnSpPr>
          <p:cNvPr id="9" name="Straight Connector 8">
            <a:extLst>
              <a:ext uri="{FF2B5EF4-FFF2-40B4-BE49-F238E27FC236}">
                <a16:creationId xmlns:a16="http://schemas.microsoft.com/office/drawing/2014/main" id="{94E52D85-6D89-A494-94AC-432D73FB02D5}"/>
              </a:ext>
            </a:extLst>
          </p:cNvPr>
          <p:cNvCxnSpPr>
            <a:cxnSpLocks/>
          </p:cNvCxnSpPr>
          <p:nvPr/>
        </p:nvCxnSpPr>
        <p:spPr>
          <a:xfrm>
            <a:off x="11079942" y="5058349"/>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DF01CA-2BC7-9D7C-85E2-CB0472339BAE}"/>
              </a:ext>
            </a:extLst>
          </p:cNvPr>
          <p:cNvCxnSpPr>
            <a:cxnSpLocks/>
          </p:cNvCxnSpPr>
          <p:nvPr/>
        </p:nvCxnSpPr>
        <p:spPr>
          <a:xfrm>
            <a:off x="9554118" y="5823408"/>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A379D-AFCD-8A3E-5CE4-22E6FA6B9400}"/>
              </a:ext>
            </a:extLst>
          </p:cNvPr>
          <p:cNvCxnSpPr>
            <a:cxnSpLocks/>
          </p:cNvCxnSpPr>
          <p:nvPr/>
        </p:nvCxnSpPr>
        <p:spPr>
          <a:xfrm>
            <a:off x="8783057" y="4537136"/>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descr="A close-up of a lock&#10;&#10;AI-generated content may be incorrect.">
            <a:extLst>
              <a:ext uri="{FF2B5EF4-FFF2-40B4-BE49-F238E27FC236}">
                <a16:creationId xmlns:a16="http://schemas.microsoft.com/office/drawing/2014/main" id="{61A60E36-34B3-360E-D0B0-8290B20B1A21}"/>
              </a:ext>
            </a:extLst>
          </p:cNvPr>
          <p:cNvPicPr>
            <a:picLocks noChangeAspect="1"/>
          </p:cNvPicPr>
          <p:nvPr/>
        </p:nvPicPr>
        <p:blipFill>
          <a:blip r:embed="rId5"/>
          <a:stretch>
            <a:fillRect/>
          </a:stretch>
        </p:blipFill>
        <p:spPr>
          <a:xfrm>
            <a:off x="8597166" y="4046491"/>
            <a:ext cx="371782" cy="481311"/>
          </a:xfrm>
          <a:prstGeom prst="rect">
            <a:avLst/>
          </a:prstGeom>
        </p:spPr>
      </p:pic>
      <p:pic>
        <p:nvPicPr>
          <p:cNvPr id="13" name="Picture 12" descr="A close-up of a lock&#10;&#10;AI-generated content may be incorrect.">
            <a:extLst>
              <a:ext uri="{FF2B5EF4-FFF2-40B4-BE49-F238E27FC236}">
                <a16:creationId xmlns:a16="http://schemas.microsoft.com/office/drawing/2014/main" id="{4A596E43-E343-00A7-48B8-9FFDD27FE2B3}"/>
              </a:ext>
            </a:extLst>
          </p:cNvPr>
          <p:cNvPicPr>
            <a:picLocks noChangeAspect="1"/>
          </p:cNvPicPr>
          <p:nvPr/>
        </p:nvPicPr>
        <p:blipFill>
          <a:blip r:embed="rId6"/>
          <a:stretch>
            <a:fillRect/>
          </a:stretch>
        </p:blipFill>
        <p:spPr>
          <a:xfrm>
            <a:off x="8600218" y="5058349"/>
            <a:ext cx="368730" cy="477360"/>
          </a:xfrm>
          <a:prstGeom prst="rect">
            <a:avLst/>
          </a:prstGeom>
        </p:spPr>
      </p:pic>
      <p:pic>
        <p:nvPicPr>
          <p:cNvPr id="14" name="Picture 13" descr="A close-up of a lock&#10;&#10;AI-generated content may be incorrect.">
            <a:extLst>
              <a:ext uri="{FF2B5EF4-FFF2-40B4-BE49-F238E27FC236}">
                <a16:creationId xmlns:a16="http://schemas.microsoft.com/office/drawing/2014/main" id="{85142AC2-7DE0-D15A-3CAD-AD53C0B32C22}"/>
              </a:ext>
            </a:extLst>
          </p:cNvPr>
          <p:cNvPicPr>
            <a:picLocks noChangeAspect="1"/>
          </p:cNvPicPr>
          <p:nvPr/>
        </p:nvPicPr>
        <p:blipFill>
          <a:blip r:embed="rId5"/>
          <a:stretch>
            <a:fillRect/>
          </a:stretch>
        </p:blipFill>
        <p:spPr>
          <a:xfrm>
            <a:off x="9379822" y="5342097"/>
            <a:ext cx="371782" cy="481311"/>
          </a:xfrm>
          <a:prstGeom prst="rect">
            <a:avLst/>
          </a:prstGeom>
        </p:spPr>
      </p:pic>
      <p:pic>
        <p:nvPicPr>
          <p:cNvPr id="15" name="Picture 14" descr="A close-up of a lock&#10;&#10;AI-generated content may be incorrect.">
            <a:extLst>
              <a:ext uri="{FF2B5EF4-FFF2-40B4-BE49-F238E27FC236}">
                <a16:creationId xmlns:a16="http://schemas.microsoft.com/office/drawing/2014/main" id="{A40E7E5E-D426-9701-11DD-B3F77E454B54}"/>
              </a:ext>
            </a:extLst>
          </p:cNvPr>
          <p:cNvPicPr>
            <a:picLocks noChangeAspect="1"/>
          </p:cNvPicPr>
          <p:nvPr/>
        </p:nvPicPr>
        <p:blipFill>
          <a:blip r:embed="rId6"/>
          <a:stretch>
            <a:fillRect/>
          </a:stretch>
        </p:blipFill>
        <p:spPr>
          <a:xfrm>
            <a:off x="9379822" y="6335031"/>
            <a:ext cx="368730" cy="477360"/>
          </a:xfrm>
          <a:prstGeom prst="rect">
            <a:avLst/>
          </a:prstGeom>
        </p:spPr>
      </p:pic>
    </p:spTree>
    <p:extLst>
      <p:ext uri="{BB962C8B-B14F-4D97-AF65-F5344CB8AC3E}">
        <p14:creationId xmlns:p14="http://schemas.microsoft.com/office/powerpoint/2010/main" val="438139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2" name="Text Placeholder 1">
            <a:extLst>
              <a:ext uri="{FF2B5EF4-FFF2-40B4-BE49-F238E27FC236}">
                <a16:creationId xmlns:a16="http://schemas.microsoft.com/office/drawing/2014/main" id="{D7255810-1FBB-4749-A3E4-A9B5D337BED2}"/>
              </a:ext>
            </a:extLst>
          </p:cNvPr>
          <p:cNvSpPr>
            <a:spLocks noGrp="1"/>
          </p:cNvSpPr>
          <p:nvPr>
            <p:ph type="body" sz="quarter" idx="15"/>
          </p:nvPr>
        </p:nvSpPr>
        <p:spPr>
          <a:xfrm>
            <a:off x="5036527" y="513408"/>
            <a:ext cx="6770688" cy="6344592"/>
          </a:xfrm>
        </p:spPr>
        <p:txBody>
          <a:bodyPr/>
          <a:lstStyle/>
          <a:p>
            <a:r>
              <a:rPr lang="en-GB" sz="2400" b="1" dirty="0"/>
              <a:t>Contents</a:t>
            </a:r>
          </a:p>
          <a:p>
            <a:pPr lvl="1"/>
            <a:r>
              <a:rPr lang="en-GB" sz="2400" dirty="0"/>
              <a:t>Multiprocessing vs Multi-Threading</a:t>
            </a:r>
          </a:p>
          <a:p>
            <a:pPr lvl="1"/>
            <a:r>
              <a:rPr lang="en-GB" sz="2400" dirty="0"/>
              <a:t>Getting started</a:t>
            </a:r>
          </a:p>
          <a:p>
            <a:pPr lvl="1"/>
            <a:r>
              <a:rPr lang="en-GB" sz="2400" dirty="0"/>
              <a:t>Multiprocessing - using os</a:t>
            </a:r>
          </a:p>
          <a:p>
            <a:pPr lvl="1"/>
            <a:r>
              <a:rPr lang="en-GB" sz="2400" dirty="0"/>
              <a:t>Examples using </a:t>
            </a:r>
            <a:r>
              <a:rPr lang="en-GB" sz="2400" b="1" dirty="0"/>
              <a:t>os</a:t>
            </a:r>
          </a:p>
          <a:p>
            <a:pPr lvl="1"/>
            <a:r>
              <a:rPr lang="en-GB" sz="2400" dirty="0"/>
              <a:t>Multiprocessing - using </a:t>
            </a:r>
            <a:r>
              <a:rPr lang="en-GB" sz="2400" b="1" dirty="0"/>
              <a:t>subprocess</a:t>
            </a:r>
          </a:p>
          <a:p>
            <a:pPr lvl="1"/>
            <a:r>
              <a:rPr lang="en-GB" sz="2400" dirty="0"/>
              <a:t>Examples using </a:t>
            </a:r>
            <a:r>
              <a:rPr lang="en-GB" sz="2400" b="1" dirty="0"/>
              <a:t>subprocess</a:t>
            </a:r>
          </a:p>
          <a:p>
            <a:pPr lvl="1"/>
            <a:r>
              <a:rPr lang="en-GB" sz="2400" dirty="0"/>
              <a:t>Subprocess – stdin, stdout and stderr</a:t>
            </a:r>
          </a:p>
          <a:p>
            <a:pPr lvl="1"/>
            <a:r>
              <a:rPr lang="en-GB" sz="2400" dirty="0"/>
              <a:t>Subprocess - Pipelines </a:t>
            </a:r>
          </a:p>
          <a:p>
            <a:pPr lvl="1"/>
            <a:r>
              <a:rPr lang="en-GB" sz="2400" dirty="0"/>
              <a:t>Multi-threading – the basics</a:t>
            </a:r>
          </a:p>
          <a:p>
            <a:pPr lvl="1"/>
            <a:r>
              <a:rPr lang="en-GB" sz="2400" dirty="0"/>
              <a:t>Examples using </a:t>
            </a:r>
            <a:r>
              <a:rPr lang="en-GB" sz="2400" b="1" dirty="0"/>
              <a:t>threading</a:t>
            </a:r>
          </a:p>
          <a:p>
            <a:pPr lvl="1"/>
            <a:r>
              <a:rPr lang="en-GB" sz="2400" dirty="0"/>
              <a:t>Using the </a:t>
            </a:r>
            <a:r>
              <a:rPr lang="en-GB" sz="2400" b="1" dirty="0"/>
              <a:t>multiprocessing</a:t>
            </a:r>
            <a:r>
              <a:rPr lang="en-GB" sz="2400" dirty="0"/>
              <a:t> module</a:t>
            </a:r>
          </a:p>
          <a:p>
            <a:pPr lvl="1"/>
            <a:r>
              <a:rPr lang="en-GB" sz="2400" dirty="0"/>
              <a:t>Queue objects</a:t>
            </a:r>
          </a:p>
          <a:p>
            <a:r>
              <a:rPr lang="en-GB" sz="2400" b="1" dirty="0"/>
              <a:t>Summary</a:t>
            </a:r>
          </a:p>
          <a:p>
            <a:endParaRPr lang="en-GB" sz="2400" dirty="0"/>
          </a:p>
        </p:txBody>
      </p:sp>
      <p:sp>
        <p:nvSpPr>
          <p:cNvPr id="4101" name="Rectangle 5"/>
          <p:cNvSpPr>
            <a:spLocks noGrp="1" noChangeArrowheads="1"/>
          </p:cNvSpPr>
          <p:nvPr>
            <p:ph type="body" sz="quarter" idx="10"/>
          </p:nvPr>
        </p:nvSpPr>
        <p:spPr>
          <a:xfrm>
            <a:off x="94343" y="1349985"/>
            <a:ext cx="3734174" cy="2751999"/>
          </a:xfrm>
        </p:spPr>
        <p:txBody>
          <a:bodyPr/>
          <a:lstStyle/>
          <a:p>
            <a:r>
              <a:rPr lang="en-GB" sz="2800" dirty="0"/>
              <a:t>Multiprocessing And</a:t>
            </a:r>
          </a:p>
          <a:p>
            <a:r>
              <a:rPr lang="en-GB" sz="2800" dirty="0"/>
              <a:t>multithreading</a:t>
            </a:r>
          </a:p>
          <a:p>
            <a:endParaRPr lang="en-GB" sz="2800" dirty="0"/>
          </a:p>
        </p:txBody>
      </p:sp>
      <p:sp>
        <p:nvSpPr>
          <p:cNvPr id="3" name="Slide Number Placeholder 2">
            <a:extLst>
              <a:ext uri="{FF2B5EF4-FFF2-40B4-BE49-F238E27FC236}">
                <a16:creationId xmlns:a16="http://schemas.microsoft.com/office/drawing/2014/main" id="{B5F48CE9-C757-FFEB-A06E-BFBE28B3C429}"/>
              </a:ext>
            </a:extLst>
          </p:cNvPr>
          <p:cNvSpPr>
            <a:spLocks noGrp="1"/>
          </p:cNvSpPr>
          <p:nvPr>
            <p:ph type="sldNum" sz="quarter" idx="4"/>
          </p:nvPr>
        </p:nvSpPr>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4308570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20195" y="352202"/>
            <a:ext cx="11517818" cy="805001"/>
          </a:xfrm>
        </p:spPr>
        <p:txBody>
          <a:bodyPr/>
          <a:lstStyle/>
          <a:p>
            <a:pPr eaLnBrk="1" hangingPunct="1"/>
            <a:r>
              <a:rPr lang="en-GB" dirty="0"/>
              <a:t>Global Interpreter Lock - GIL</a:t>
            </a:r>
          </a:p>
        </p:txBody>
      </p:sp>
      <p:sp>
        <p:nvSpPr>
          <p:cNvPr id="17411" name="Rectangle 3"/>
          <p:cNvSpPr>
            <a:spLocks noGrp="1" noChangeArrowheads="1"/>
          </p:cNvSpPr>
          <p:nvPr>
            <p:ph idx="1"/>
          </p:nvPr>
        </p:nvSpPr>
        <p:spPr>
          <a:xfrm>
            <a:off x="341272" y="1267295"/>
            <a:ext cx="11516239" cy="1000871"/>
          </a:xfrm>
        </p:spPr>
        <p:txBody>
          <a:bodyPr/>
          <a:lstStyle/>
          <a:p>
            <a:pPr marL="365125" lvl="2" indent="-365125">
              <a:buNone/>
            </a:pPr>
            <a:r>
              <a:rPr lang="en-GB" sz="1800" dirty="0"/>
              <a:t>Thread locks are released when I/O occurs or every 100 Ticks byte-code instructions).</a:t>
            </a:r>
          </a:p>
          <a:p>
            <a:endParaRPr lang="en-GB" dirty="0"/>
          </a:p>
        </p:txBody>
      </p:sp>
      <p:sp>
        <p:nvSpPr>
          <p:cNvPr id="2" name="Slide Number Placeholder 1">
            <a:extLst>
              <a:ext uri="{FF2B5EF4-FFF2-40B4-BE49-F238E27FC236}">
                <a16:creationId xmlns:a16="http://schemas.microsoft.com/office/drawing/2014/main" id="{17B8EE0C-CF1C-EAF3-EE54-69B2186AAC4A}"/>
              </a:ext>
            </a:extLst>
          </p:cNvPr>
          <p:cNvSpPr>
            <a:spLocks noGrp="1"/>
          </p:cNvSpPr>
          <p:nvPr>
            <p:ph type="sldNum" sz="quarter" idx="4"/>
          </p:nvPr>
        </p:nvSpPr>
        <p:spPr/>
        <p:txBody>
          <a:bodyPr/>
          <a:lstStyle/>
          <a:p>
            <a:fld id="{EF892D59-8F09-EF4B-AD6D-DA609442F868}" type="slidenum">
              <a:rPr lang="en-GB" smtClean="0"/>
              <a:pPr/>
              <a:t>20</a:t>
            </a:fld>
            <a:endParaRPr lang="en-GB" dirty="0"/>
          </a:p>
        </p:txBody>
      </p:sp>
      <p:pic>
        <p:nvPicPr>
          <p:cNvPr id="6" name="Picture 5" descr="A computer screen shot of a diagram&#10;&#10;AI-generated content may be incorrect.">
            <a:extLst>
              <a:ext uri="{FF2B5EF4-FFF2-40B4-BE49-F238E27FC236}">
                <a16:creationId xmlns:a16="http://schemas.microsoft.com/office/drawing/2014/main" id="{28C4249C-ABCB-25CC-F488-10970805CA1D}"/>
              </a:ext>
            </a:extLst>
          </p:cNvPr>
          <p:cNvPicPr>
            <a:picLocks noChangeAspect="1"/>
          </p:cNvPicPr>
          <p:nvPr/>
        </p:nvPicPr>
        <p:blipFill>
          <a:blip r:embed="rId3"/>
          <a:stretch>
            <a:fillRect/>
          </a:stretch>
        </p:blipFill>
        <p:spPr>
          <a:xfrm>
            <a:off x="1693334" y="1767731"/>
            <a:ext cx="9855657" cy="5042857"/>
          </a:xfrm>
          <a:prstGeom prst="rect">
            <a:avLst/>
          </a:prstGeom>
        </p:spPr>
      </p:pic>
    </p:spTree>
    <p:extLst>
      <p:ext uri="{BB962C8B-B14F-4D97-AF65-F5344CB8AC3E}">
        <p14:creationId xmlns:p14="http://schemas.microsoft.com/office/powerpoint/2010/main" val="21316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74726" y="335139"/>
            <a:ext cx="11517818" cy="805001"/>
          </a:xfrm>
        </p:spPr>
        <p:txBody>
          <a:bodyPr/>
          <a:lstStyle/>
          <a:p>
            <a:pPr eaLnBrk="1" hangingPunct="1"/>
            <a:r>
              <a:rPr lang="en-GB" dirty="0"/>
              <a:t>Using the multiprocessing module</a:t>
            </a:r>
          </a:p>
        </p:txBody>
      </p:sp>
      <p:sp>
        <p:nvSpPr>
          <p:cNvPr id="18435" name="Rectangle 3"/>
          <p:cNvSpPr>
            <a:spLocks noGrp="1" noChangeArrowheads="1"/>
          </p:cNvSpPr>
          <p:nvPr>
            <p:ph idx="1"/>
          </p:nvPr>
        </p:nvSpPr>
        <p:spPr>
          <a:xfrm>
            <a:off x="341272" y="1140140"/>
            <a:ext cx="11516239" cy="1677875"/>
          </a:xfrm>
        </p:spPr>
        <p:txBody>
          <a:bodyPr/>
          <a:lstStyle/>
          <a:p>
            <a:r>
              <a:rPr lang="en-GB" b="1" dirty="0"/>
              <a:t>Uses processes rather than threads.</a:t>
            </a:r>
          </a:p>
          <a:p>
            <a:pPr marL="441325" lvl="1" indent="-258763">
              <a:buFont typeface="Arial" panose="020B0604020202020204" pitchFamily="34" charset="0"/>
              <a:buChar char="•"/>
            </a:pPr>
            <a:r>
              <a:rPr lang="en-GB" sz="1800" dirty="0"/>
              <a:t>Default number of processes is one for each core.</a:t>
            </a:r>
          </a:p>
          <a:p>
            <a:pPr marL="441325" lvl="1" indent="-258763">
              <a:buFont typeface="Arial" panose="020B0604020202020204" pitchFamily="34" charset="0"/>
              <a:buChar char="•"/>
            </a:pPr>
            <a:r>
              <a:rPr lang="en-GB" sz="1800" dirty="0"/>
              <a:t>Also supports process pools, and processes across systems.</a:t>
            </a:r>
          </a:p>
          <a:p>
            <a:pPr marL="441325" lvl="1" indent="-258763">
              <a:buFont typeface="Arial" panose="020B0604020202020204" pitchFamily="34" charset="0"/>
              <a:buChar char="•"/>
            </a:pPr>
            <a:r>
              <a:rPr lang="en-GB" sz="1800" dirty="0"/>
              <a:t>Pipes and queues for synchronised communication.</a:t>
            </a:r>
          </a:p>
        </p:txBody>
      </p:sp>
      <p:sp>
        <p:nvSpPr>
          <p:cNvPr id="18436" name="Text Box 5"/>
          <p:cNvSpPr txBox="1">
            <a:spLocks noChangeArrowheads="1"/>
          </p:cNvSpPr>
          <p:nvPr/>
        </p:nvSpPr>
        <p:spPr bwMode="auto">
          <a:xfrm>
            <a:off x="775087" y="2583488"/>
            <a:ext cx="6453401" cy="418576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import time</a:t>
            </a:r>
          </a:p>
          <a:p>
            <a:pPr>
              <a:spcBef>
                <a:spcPct val="0"/>
              </a:spcBef>
            </a:pPr>
            <a:r>
              <a:rPr lang="en-GB" sz="1400" dirty="0">
                <a:latin typeface="Courier New" panose="02070309020205020404" pitchFamily="49" charset="0"/>
              </a:rPr>
              <a:t>import random</a:t>
            </a:r>
          </a:p>
          <a:p>
            <a:pPr>
              <a:spcBef>
                <a:spcPct val="0"/>
              </a:spcBef>
            </a:pPr>
            <a:r>
              <a:rPr lang="en-GB" sz="1400" b="1" dirty="0">
                <a:latin typeface="Courier New" panose="02070309020205020404" pitchFamily="49" charset="0"/>
              </a:rPr>
              <a:t>from multiprocessing import Process</a:t>
            </a:r>
          </a:p>
          <a:p>
            <a:pPr>
              <a:spcBef>
                <a:spcPct val="0"/>
              </a:spcBef>
            </a:pP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def do_task(task):</a:t>
            </a:r>
          </a:p>
          <a:p>
            <a:pPr>
              <a:spcBef>
                <a:spcPct val="0"/>
              </a:spcBef>
            </a:pPr>
            <a:r>
              <a:rPr lang="en-GB" sz="1400" dirty="0">
                <a:latin typeface="Courier New" panose="02070309020205020404" pitchFamily="49" charset="0"/>
              </a:rPr>
              <a:t>    sleep_time = random.uniform(1, 5)  # Random sleep 1-5s</a:t>
            </a:r>
          </a:p>
          <a:p>
            <a:pPr>
              <a:spcBef>
                <a:spcPct val="0"/>
              </a:spcBef>
            </a:pPr>
            <a:r>
              <a:rPr lang="en-GB" sz="1400" dirty="0">
                <a:latin typeface="Courier New" panose="02070309020205020404" pitchFamily="49" charset="0"/>
              </a:rPr>
              <a:t>    print(f"{task} starting.. (Sleep: {sleep_time:.2f}s)")</a:t>
            </a:r>
          </a:p>
          <a:p>
            <a:pPr>
              <a:spcBef>
                <a:spcPct val="0"/>
              </a:spcBef>
            </a:pPr>
            <a:r>
              <a:rPr lang="en-GB" sz="1400" dirty="0">
                <a:latin typeface="Courier New" panose="02070309020205020404" pitchFamily="49" charset="0"/>
              </a:rPr>
              <a:t>    time.sleep(sleep_time)</a:t>
            </a:r>
          </a:p>
          <a:p>
            <a:pPr>
              <a:spcBef>
                <a:spcPct val="0"/>
              </a:spcBef>
            </a:pPr>
            <a:r>
              <a:rPr lang="en-GB" sz="1400" dirty="0">
                <a:latin typeface="Courier New" panose="02070309020205020404" pitchFamily="49" charset="0"/>
              </a:rPr>
              <a:t>    print(f"{task} finished.")</a:t>
            </a:r>
          </a:p>
          <a:p>
            <a:pPr>
              <a:spcBef>
                <a:spcPct val="0"/>
              </a:spcBef>
            </a:pPr>
            <a:r>
              <a:rPr lang="en-GB" sz="1400" dirty="0">
                <a:latin typeface="Courier New" panose="02070309020205020404" pitchFamily="49" charset="0"/>
              </a:rPr>
              <a:t> </a:t>
            </a:r>
          </a:p>
          <a:p>
            <a:pPr>
              <a:spcBef>
                <a:spcPct val="0"/>
              </a:spcBef>
            </a:pPr>
            <a:r>
              <a:rPr lang="en-GB" sz="1400" dirty="0">
                <a:latin typeface="Courier New" panose="02070309020205020404" pitchFamily="49" charset="0"/>
              </a:rPr>
              <a:t>if __name__ == </a:t>
            </a:r>
            <a:r>
              <a:rPr lang="en-GB" sz="1400" b="1" dirty="0">
                <a:latin typeface="Courier New" panose="02070309020205020404" pitchFamily="49" charset="0"/>
              </a:rPr>
              <a:t>"</a:t>
            </a:r>
            <a:r>
              <a:rPr lang="en-GB" sz="1400" dirty="0">
                <a:latin typeface="Courier New" panose="02070309020205020404" pitchFamily="49" charset="0"/>
              </a:rPr>
              <a:t>__main__</a:t>
            </a:r>
            <a:r>
              <a:rPr lang="en-GB" sz="1400" b="1" dirty="0">
                <a:latin typeface="Courier New" panose="02070309020205020404" pitchFamily="49" charset="0"/>
              </a:rPr>
              <a:t>"</a:t>
            </a:r>
            <a:r>
              <a:rPr lang="en-GB" sz="1400" dirty="0">
                <a:latin typeface="Courier New" panose="02070309020205020404" pitchFamily="49" charset="0"/>
              </a:rPr>
              <a:t>:</a:t>
            </a:r>
          </a:p>
          <a:p>
            <a:pPr>
              <a:spcBef>
                <a:spcPct val="0"/>
              </a:spcBef>
            </a:pPr>
            <a:r>
              <a:rPr lang="en-GB" sz="1400" dirty="0">
                <a:latin typeface="Courier New" panose="02070309020205020404" pitchFamily="49" charset="0"/>
              </a:rPr>
              <a:t>    p1 = </a:t>
            </a:r>
            <a:r>
              <a:rPr lang="en-GB" sz="1400" b="1" dirty="0">
                <a:latin typeface="Courier New" panose="02070309020205020404" pitchFamily="49" charset="0"/>
              </a:rPr>
              <a:t>Process(target=do_task, args=("Filter Logs",))</a:t>
            </a:r>
          </a:p>
          <a:p>
            <a:pPr>
              <a:spcBef>
                <a:spcPct val="0"/>
              </a:spcBef>
            </a:pPr>
            <a:r>
              <a:rPr lang="en-GB" sz="1400" dirty="0">
                <a:latin typeface="Courier New" panose="02070309020205020404" pitchFamily="49" charset="0"/>
              </a:rPr>
              <a:t>    p2 = </a:t>
            </a:r>
            <a:r>
              <a:rPr lang="en-GB" sz="1400" b="1" dirty="0">
                <a:latin typeface="Courier New" panose="02070309020205020404" pitchFamily="49" charset="0"/>
              </a:rPr>
              <a:t>Process(target=do_task, args=("Update DB",))</a:t>
            </a:r>
          </a:p>
          <a:p>
            <a:pPr>
              <a:spcBef>
                <a:spcPct val="0"/>
              </a:spcBef>
            </a:pPr>
            <a:r>
              <a:rPr lang="en-GB" sz="1400" b="1" dirty="0">
                <a:latin typeface="Courier New" panose="02070309020205020404" pitchFamily="49" charset="0"/>
              </a:rPr>
              <a:t>    p1.start() </a:t>
            </a:r>
            <a:r>
              <a:rPr lang="en-GB" sz="1400" dirty="0">
                <a:latin typeface="Courier New" panose="02070309020205020404" pitchFamily="49" charset="0"/>
              </a:rPr>
              <a:t># Start child processes</a:t>
            </a:r>
          </a:p>
          <a:p>
            <a:pPr>
              <a:spcBef>
                <a:spcPct val="0"/>
              </a:spcBef>
            </a:pPr>
            <a:r>
              <a:rPr lang="en-GB" sz="1400" b="1" dirty="0">
                <a:latin typeface="Courier New" panose="02070309020205020404" pitchFamily="49" charset="0"/>
              </a:rPr>
              <a:t>    p2.start()</a:t>
            </a:r>
          </a:p>
          <a:p>
            <a:pPr>
              <a:spcBef>
                <a:spcPct val="0"/>
              </a:spcBef>
            </a:pPr>
            <a:r>
              <a:rPr lang="en-GB" sz="1400" dirty="0">
                <a:latin typeface="Courier New" panose="02070309020205020404" pitchFamily="49" charset="0"/>
              </a:rPr>
              <a:t>    print("Main process continues to run...")</a:t>
            </a:r>
          </a:p>
          <a:p>
            <a:pPr>
              <a:spcBef>
                <a:spcPct val="0"/>
              </a:spcBef>
            </a:pPr>
            <a:r>
              <a:rPr lang="en-GB" sz="1400" b="1" dirty="0">
                <a:latin typeface="Courier New" panose="02070309020205020404" pitchFamily="49" charset="0"/>
              </a:rPr>
              <a:t>    p1.join()</a:t>
            </a:r>
            <a:r>
              <a:rPr lang="en-GB" sz="1400" dirty="0">
                <a:latin typeface="Courier New" panose="02070309020205020404" pitchFamily="49" charset="0"/>
              </a:rPr>
              <a:t> # Wait for child procs to complete</a:t>
            </a:r>
            <a:endParaRPr lang="en-GB" sz="1400" b="1" dirty="0">
              <a:latin typeface="Courier New" panose="02070309020205020404" pitchFamily="49" charset="0"/>
            </a:endParaRPr>
          </a:p>
          <a:p>
            <a:pPr>
              <a:spcBef>
                <a:spcPct val="0"/>
              </a:spcBef>
            </a:pPr>
            <a:r>
              <a:rPr lang="en-GB" sz="1400" b="1" dirty="0">
                <a:latin typeface="Courier New" panose="02070309020205020404" pitchFamily="49" charset="0"/>
              </a:rPr>
              <a:t>    p2.join() </a:t>
            </a:r>
          </a:p>
          <a:p>
            <a:pPr>
              <a:spcBef>
                <a:spcPct val="0"/>
              </a:spcBef>
            </a:pPr>
            <a:r>
              <a:rPr lang="en-GB" sz="1400" b="1" dirty="0">
                <a:latin typeface="Courier New" panose="02070309020205020404" pitchFamily="49" charset="0"/>
              </a:rPr>
              <a:t>    </a:t>
            </a:r>
            <a:r>
              <a:rPr lang="en-GB" sz="1400" dirty="0">
                <a:latin typeface="Courier New" panose="02070309020205020404" pitchFamily="49" charset="0"/>
              </a:rPr>
              <a:t>print("All processes finished.")</a:t>
            </a:r>
          </a:p>
        </p:txBody>
      </p:sp>
      <p:sp>
        <p:nvSpPr>
          <p:cNvPr id="18437" name="Text Box 6"/>
          <p:cNvSpPr txBox="1">
            <a:spLocks noChangeArrowheads="1"/>
          </p:cNvSpPr>
          <p:nvPr/>
        </p:nvSpPr>
        <p:spPr bwMode="auto">
          <a:xfrm>
            <a:off x="7322458" y="5384254"/>
            <a:ext cx="4158511" cy="138499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Main process continues to run...</a:t>
            </a:r>
          </a:p>
          <a:p>
            <a:pPr>
              <a:spcBef>
                <a:spcPct val="0"/>
              </a:spcBef>
            </a:pPr>
            <a:r>
              <a:rPr lang="en-GB" sz="1400" dirty="0">
                <a:latin typeface="Courier New" panose="02070309020205020404" pitchFamily="49" charset="0"/>
              </a:rPr>
              <a:t>Filter Logs starting.. (Sleep: 4.01s)</a:t>
            </a:r>
          </a:p>
          <a:p>
            <a:pPr>
              <a:spcBef>
                <a:spcPct val="0"/>
              </a:spcBef>
            </a:pPr>
            <a:r>
              <a:rPr lang="en-GB" sz="1400" dirty="0">
                <a:latin typeface="Courier New" panose="02070309020205020404" pitchFamily="49" charset="0"/>
              </a:rPr>
              <a:t>Update DB starting.. (Sleep: 2.90s)</a:t>
            </a:r>
          </a:p>
          <a:p>
            <a:pPr>
              <a:spcBef>
                <a:spcPct val="0"/>
              </a:spcBef>
            </a:pPr>
            <a:r>
              <a:rPr lang="en-GB" sz="1400" dirty="0">
                <a:latin typeface="Courier New" panose="02070309020205020404" pitchFamily="49" charset="0"/>
              </a:rPr>
              <a:t>Update DB finished.</a:t>
            </a:r>
          </a:p>
          <a:p>
            <a:pPr>
              <a:spcBef>
                <a:spcPct val="0"/>
              </a:spcBef>
            </a:pPr>
            <a:r>
              <a:rPr lang="en-GB" sz="1400" dirty="0">
                <a:latin typeface="Courier New" panose="02070309020205020404" pitchFamily="49" charset="0"/>
              </a:rPr>
              <a:t>Filter Logs finished.</a:t>
            </a:r>
          </a:p>
          <a:p>
            <a:pPr>
              <a:spcBef>
                <a:spcPct val="0"/>
              </a:spcBef>
            </a:pPr>
            <a:r>
              <a:rPr lang="en-GB" sz="1400" dirty="0">
                <a:latin typeface="Courier New" panose="02070309020205020404" pitchFamily="49" charset="0"/>
              </a:rPr>
              <a:t>All processes finished.</a:t>
            </a:r>
          </a:p>
        </p:txBody>
      </p:sp>
      <p:sp>
        <p:nvSpPr>
          <p:cNvPr id="2" name="Slide Number Placeholder 1">
            <a:extLst>
              <a:ext uri="{FF2B5EF4-FFF2-40B4-BE49-F238E27FC236}">
                <a16:creationId xmlns:a16="http://schemas.microsoft.com/office/drawing/2014/main" id="{3789EF2D-1DD2-1095-8101-D5429B52A59B}"/>
              </a:ext>
            </a:extLst>
          </p:cNvPr>
          <p:cNvSpPr>
            <a:spLocks noGrp="1"/>
          </p:cNvSpPr>
          <p:nvPr>
            <p:ph type="sldNum" sz="quarter" idx="4"/>
          </p:nvPr>
        </p:nvSpPr>
        <p:spPr/>
        <p:txBody>
          <a:bodyPr/>
          <a:lstStyle/>
          <a:p>
            <a:fld id="{EF892D59-8F09-EF4B-AD6D-DA609442F868}" type="slidenum">
              <a:rPr lang="en-GB" smtClean="0"/>
              <a:pPr/>
              <a:t>21</a:t>
            </a:fld>
            <a:endParaRPr lang="en-GB" dirty="0"/>
          </a:p>
        </p:txBody>
      </p:sp>
      <p:pic>
        <p:nvPicPr>
          <p:cNvPr id="7" name="Picture 6" descr="A diagram of a computer program&#10;&#10;AI-generated content may be incorrect.">
            <a:extLst>
              <a:ext uri="{FF2B5EF4-FFF2-40B4-BE49-F238E27FC236}">
                <a16:creationId xmlns:a16="http://schemas.microsoft.com/office/drawing/2014/main" id="{0AA1D635-55FE-C3E3-C7A3-FFC7DD342876}"/>
              </a:ext>
            </a:extLst>
          </p:cNvPr>
          <p:cNvPicPr>
            <a:picLocks noChangeAspect="1"/>
          </p:cNvPicPr>
          <p:nvPr/>
        </p:nvPicPr>
        <p:blipFill>
          <a:blip r:embed="rId3"/>
          <a:stretch>
            <a:fillRect/>
          </a:stretch>
        </p:blipFill>
        <p:spPr>
          <a:xfrm>
            <a:off x="8412587" y="2432525"/>
            <a:ext cx="2843834" cy="2822721"/>
          </a:xfrm>
          <a:prstGeom prst="rect">
            <a:avLst/>
          </a:prstGeom>
        </p:spPr>
      </p:pic>
      <p:sp>
        <p:nvSpPr>
          <p:cNvPr id="8" name="Text Box 10">
            <a:extLst>
              <a:ext uri="{FF2B5EF4-FFF2-40B4-BE49-F238E27FC236}">
                <a16:creationId xmlns:a16="http://schemas.microsoft.com/office/drawing/2014/main" id="{4117D2BF-D4CB-0E7C-2384-1CA2B30D601E}"/>
              </a:ext>
            </a:extLst>
          </p:cNvPr>
          <p:cNvSpPr txBox="1">
            <a:spLocks noChangeArrowheads="1"/>
          </p:cNvSpPr>
          <p:nvPr/>
        </p:nvSpPr>
        <p:spPr bwMode="auto">
          <a:xfrm>
            <a:off x="4246147" y="4337253"/>
            <a:ext cx="3336327" cy="52322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t>If __name__ == “__main__” required as script is re-executed for child processes</a:t>
            </a:r>
          </a:p>
        </p:txBody>
      </p:sp>
      <p:sp>
        <p:nvSpPr>
          <p:cNvPr id="10" name="Line 11">
            <a:extLst>
              <a:ext uri="{FF2B5EF4-FFF2-40B4-BE49-F238E27FC236}">
                <a16:creationId xmlns:a16="http://schemas.microsoft.com/office/drawing/2014/main" id="{0EFB8F59-638E-3F09-A708-15FAD0F87555}"/>
              </a:ext>
            </a:extLst>
          </p:cNvPr>
          <p:cNvSpPr>
            <a:spLocks noChangeShapeType="1"/>
          </p:cNvSpPr>
          <p:nvPr/>
        </p:nvSpPr>
        <p:spPr bwMode="auto">
          <a:xfrm flipH="1">
            <a:off x="3621314" y="4564742"/>
            <a:ext cx="624833" cy="18868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676804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66220" y="315008"/>
            <a:ext cx="11517818" cy="805001"/>
          </a:xfrm>
        </p:spPr>
        <p:txBody>
          <a:bodyPr/>
          <a:lstStyle/>
          <a:p>
            <a:pPr eaLnBrk="1" hangingPunct="1"/>
            <a:r>
              <a:rPr lang="en-GB" dirty="0"/>
              <a:t>Queue objects</a:t>
            </a:r>
          </a:p>
        </p:txBody>
      </p:sp>
      <p:sp>
        <p:nvSpPr>
          <p:cNvPr id="19459" name="Rectangle 3"/>
          <p:cNvSpPr>
            <a:spLocks noGrp="1" noChangeArrowheads="1"/>
          </p:cNvSpPr>
          <p:nvPr>
            <p:ph idx="1"/>
          </p:nvPr>
        </p:nvSpPr>
        <p:spPr>
          <a:xfrm>
            <a:off x="533305" y="1120009"/>
            <a:ext cx="5677304" cy="1938132"/>
          </a:xfrm>
        </p:spPr>
        <p:txBody>
          <a:bodyPr/>
          <a:lstStyle/>
          <a:p>
            <a:r>
              <a:rPr lang="en-GB" b="1" dirty="0"/>
              <a:t>Used by threads and multiprocessing.</a:t>
            </a:r>
          </a:p>
          <a:p>
            <a:pPr marL="441325" lvl="1" indent="-258763">
              <a:buFont typeface="Arial" panose="020B0604020202020204" pitchFamily="34" charset="0"/>
              <a:buChar char="•"/>
            </a:pPr>
            <a:r>
              <a:rPr lang="en-GB" sz="1800" dirty="0"/>
              <a:t>Provides a serialised method of communication.</a:t>
            </a:r>
          </a:p>
          <a:p>
            <a:pPr marL="441325" lvl="1" indent="-258763">
              <a:buFont typeface="Arial" panose="020B0604020202020204" pitchFamily="34" charset="0"/>
              <a:buChar char="•"/>
            </a:pPr>
            <a:r>
              <a:rPr lang="en-GB" sz="1800" dirty="0"/>
              <a:t>multiprocessing also supports JoinableQueue.</a:t>
            </a:r>
          </a:p>
        </p:txBody>
      </p:sp>
      <p:sp>
        <p:nvSpPr>
          <p:cNvPr id="19460" name="Text Box 4"/>
          <p:cNvSpPr txBox="1">
            <a:spLocks noChangeArrowheads="1"/>
          </p:cNvSpPr>
          <p:nvPr/>
        </p:nvSpPr>
        <p:spPr bwMode="auto">
          <a:xfrm>
            <a:off x="6372240" y="1197654"/>
            <a:ext cx="5677303" cy="547842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cs typeface="Courier New" panose="02070309020205020404" pitchFamily="49" charset="0"/>
              </a:rPr>
              <a:t>from multiprocessing import Process, </a:t>
            </a:r>
            <a:r>
              <a:rPr lang="en-GB" sz="1400" b="1" dirty="0">
                <a:latin typeface="Courier New" panose="02070309020205020404" pitchFamily="49" charset="0"/>
                <a:cs typeface="Courier New" panose="02070309020205020404" pitchFamily="49" charset="0"/>
              </a:rPr>
              <a:t>Queue</a:t>
            </a:r>
          </a:p>
          <a:p>
            <a:pPr>
              <a:spcBef>
                <a:spcPct val="0"/>
              </a:spcBef>
            </a:pPr>
            <a:r>
              <a:rPr lang="en-GB" sz="1400" dirty="0">
                <a:latin typeface="Courier New" panose="02070309020205020404" pitchFamily="49" charset="0"/>
                <a:cs typeface="Courier New" panose="02070309020205020404" pitchFamily="49" charset="0"/>
              </a:rPr>
              <a:t>import os</a:t>
            </a:r>
          </a:p>
          <a:p>
            <a:pPr>
              <a:spcBef>
                <a:spcPct val="0"/>
              </a:spcBef>
            </a:pPr>
            <a:endParaRPr lang="en-GB" sz="1400" dirty="0">
              <a:latin typeface="Courier New" panose="02070309020205020404" pitchFamily="49" charset="0"/>
              <a:cs typeface="Courier New" panose="02070309020205020404" pitchFamily="49" charset="0"/>
            </a:endParaRPr>
          </a:p>
          <a:p>
            <a:pPr>
              <a:spcBef>
                <a:spcPct val="0"/>
              </a:spcBef>
            </a:pPr>
            <a:r>
              <a:rPr lang="en-GB" sz="1400" dirty="0">
                <a:latin typeface="Courier New" panose="02070309020205020404" pitchFamily="49" charset="0"/>
                <a:cs typeface="Courier New" panose="02070309020205020404" pitchFamily="49" charset="0"/>
              </a:rPr>
              <a:t>def my_func(queue, id):</a:t>
            </a:r>
          </a:p>
          <a:p>
            <a:pPr>
              <a:spcBef>
                <a:spcPct val="0"/>
              </a:spcBef>
            </a:pPr>
            <a:r>
              <a:rPr lang="en-GB" sz="1400" dirty="0">
                <a:latin typeface="Courier New" panose="02070309020205020404" pitchFamily="49" charset="0"/>
                <a:cs typeface="Courier New" panose="02070309020205020404" pitchFamily="49" charset="0"/>
              </a:rPr>
              <a:t>    while True:</a:t>
            </a:r>
          </a:p>
          <a:p>
            <a:pPr>
              <a:spcBef>
                <a:spcPct val="0"/>
              </a:spcBef>
            </a:pPr>
            <a:r>
              <a:rPr lang="en-GB" sz="1400" b="1" dirty="0">
                <a:latin typeface="Courier New" panose="02070309020205020404" pitchFamily="49" charset="0"/>
                <a:cs typeface="Courier New" panose="02070309020205020404" pitchFamily="49" charset="0"/>
              </a:rPr>
              <a:t>        word = queue.get()</a:t>
            </a:r>
          </a:p>
          <a:p>
            <a:pPr>
              <a:spcBef>
                <a:spcPct val="0"/>
              </a:spcBef>
            </a:pPr>
            <a:r>
              <a:rPr lang="en-GB" sz="1400" dirty="0">
                <a:latin typeface="Courier New" panose="02070309020205020404" pitchFamily="49" charset="0"/>
                <a:cs typeface="Courier New" panose="02070309020205020404" pitchFamily="49" charset="0"/>
              </a:rPr>
              <a:t>        if word =="END": break</a:t>
            </a:r>
          </a:p>
          <a:p>
            <a:pPr>
              <a:spcBef>
                <a:spcPct val="0"/>
              </a:spcBef>
            </a:pPr>
            <a:r>
              <a:rPr lang="en-GB" sz="1400" dirty="0">
                <a:latin typeface="Courier New" panose="02070309020205020404" pitchFamily="49" charset="0"/>
                <a:cs typeface="Courier New" panose="02070309020205020404" pitchFamily="49" charset="0"/>
              </a:rPr>
              <a:t>        if len(word) == 7:</a:t>
            </a:r>
          </a:p>
          <a:p>
            <a:pPr>
              <a:spcBef>
                <a:spcPct val="0"/>
              </a:spcBef>
            </a:pPr>
            <a:r>
              <a:rPr lang="en-GB" sz="1400" dirty="0">
                <a:latin typeface="Courier New" panose="02070309020205020404" pitchFamily="49" charset="0"/>
                <a:cs typeface="Courier New" panose="02070309020205020404" pitchFamily="49" charset="0"/>
              </a:rPr>
              <a:t>            print(os.getpid(), ":", word)</a:t>
            </a:r>
          </a:p>
          <a:p>
            <a:pPr>
              <a:spcBef>
                <a:spcPct val="0"/>
              </a:spcBef>
            </a:pPr>
            <a:endParaRPr lang="en-GB" sz="1400" dirty="0">
              <a:latin typeface="Courier New" panose="02070309020205020404" pitchFamily="49" charset="0"/>
              <a:cs typeface="Courier New" panose="02070309020205020404" pitchFamily="49" charset="0"/>
            </a:endParaRPr>
          </a:p>
          <a:p>
            <a:pPr>
              <a:spcBef>
                <a:spcPct val="0"/>
              </a:spcBef>
            </a:pPr>
            <a:r>
              <a:rPr lang="en-GB" sz="1400" dirty="0">
                <a:latin typeface="Courier New" panose="02070309020205020404" pitchFamily="49" charset="0"/>
                <a:cs typeface="Courier New" panose="02070309020205020404" pitchFamily="49" charset="0"/>
              </a:rPr>
              <a:t>if __name__ == "__main__":</a:t>
            </a:r>
          </a:p>
          <a:p>
            <a:pPr>
              <a:spcBef>
                <a:spcPct val="0"/>
              </a:spcBef>
            </a:pPr>
            <a:r>
              <a:rPr lang="en-GB" sz="1400" b="1" dirty="0">
                <a:latin typeface="Courier New" panose="02070309020205020404" pitchFamily="49" charset="0"/>
                <a:cs typeface="Courier New" panose="02070309020205020404" pitchFamily="49" charset="0"/>
              </a:rPr>
              <a:t>    queue = Queue()</a:t>
            </a:r>
          </a:p>
          <a:p>
            <a:pPr>
              <a:spcBef>
                <a:spcPct val="0"/>
              </a:spcBef>
            </a:pPr>
            <a:r>
              <a:rPr lang="en-GB" sz="1400" dirty="0">
                <a:latin typeface="Courier New" panose="02070309020205020404" pitchFamily="49" charset="0"/>
                <a:cs typeface="Courier New" panose="02070309020205020404" pitchFamily="49" charset="0"/>
              </a:rPr>
              <a:t>    p1 = Process(target=my_func, args=(queue, "1"))</a:t>
            </a:r>
          </a:p>
          <a:p>
            <a:pPr>
              <a:spcBef>
                <a:spcPct val="0"/>
              </a:spcBef>
            </a:pPr>
            <a:r>
              <a:rPr lang="en-GB" sz="1400" dirty="0">
                <a:latin typeface="Courier New" panose="02070309020205020404" pitchFamily="49" charset="0"/>
                <a:cs typeface="Courier New" panose="02070309020205020404" pitchFamily="49" charset="0"/>
              </a:rPr>
              <a:t>    p2 = Process(target=my_func, args=(queue, "2"))</a:t>
            </a:r>
          </a:p>
          <a:p>
            <a:pPr>
              <a:spcBef>
                <a:spcPct val="0"/>
              </a:spcBef>
            </a:pPr>
            <a:r>
              <a:rPr lang="en-GB" sz="1400" dirty="0">
                <a:latin typeface="Courier New" panose="02070309020205020404" pitchFamily="49" charset="0"/>
                <a:cs typeface="Courier New" panose="02070309020205020404" pitchFamily="49" charset="0"/>
              </a:rPr>
              <a:t>    p1.start()</a:t>
            </a:r>
          </a:p>
          <a:p>
            <a:pPr>
              <a:spcBef>
                <a:spcPct val="0"/>
              </a:spcBef>
            </a:pPr>
            <a:r>
              <a:rPr lang="en-GB" sz="1400" dirty="0">
                <a:latin typeface="Courier New" panose="02070309020205020404" pitchFamily="49" charset="0"/>
                <a:cs typeface="Courier New" panose="02070309020205020404" pitchFamily="49" charset="0"/>
              </a:rPr>
              <a:t>    p2.start()</a:t>
            </a:r>
          </a:p>
          <a:p>
            <a:pPr>
              <a:spcBef>
                <a:spcPct val="0"/>
              </a:spcBef>
            </a:pPr>
            <a:endParaRPr lang="en-GB" sz="1400" dirty="0">
              <a:latin typeface="Courier New" panose="02070309020205020404" pitchFamily="49" charset="0"/>
              <a:cs typeface="Courier New" panose="02070309020205020404" pitchFamily="49" charset="0"/>
            </a:endParaRPr>
          </a:p>
          <a:p>
            <a:pPr>
              <a:spcBef>
                <a:spcPct val="0"/>
              </a:spcBef>
            </a:pPr>
            <a:r>
              <a:rPr lang="en-GB" sz="1400" dirty="0">
                <a:latin typeface="Courier New" panose="02070309020205020404" pitchFamily="49" charset="0"/>
                <a:cs typeface="Courier New" panose="02070309020205020404" pitchFamily="49" charset="0"/>
              </a:rPr>
              <a:t>    for line in open(r"c:\labs\words", mode="rt"):</a:t>
            </a:r>
          </a:p>
          <a:p>
            <a:pPr>
              <a:spcBef>
                <a:spcPct val="0"/>
              </a:spcBef>
            </a:pPr>
            <a:r>
              <a:rPr lang="en-GB" sz="1400" b="1" dirty="0">
                <a:latin typeface="Courier New" panose="02070309020205020404" pitchFamily="49" charset="0"/>
                <a:cs typeface="Courier New" panose="02070309020205020404" pitchFamily="49" charset="0"/>
              </a:rPr>
              <a:t>        queue.put(line.rstrip(</a:t>
            </a:r>
            <a:r>
              <a:rPr lang="en-GB" sz="1400" dirty="0">
                <a:latin typeface="Courier New" panose="02070309020205020404" pitchFamily="49" charset="0"/>
                <a:cs typeface="Courier New" panose="02070309020205020404" pitchFamily="49" charset="0"/>
              </a:rPr>
              <a:t>"</a:t>
            </a:r>
            <a:r>
              <a:rPr lang="en-GB" sz="1400" b="1" dirty="0">
                <a:latin typeface="Courier New" panose="02070309020205020404" pitchFamily="49" charset="0"/>
                <a:cs typeface="Courier New" panose="02070309020205020404" pitchFamily="49" charset="0"/>
              </a:rPr>
              <a:t>\n</a:t>
            </a:r>
            <a:r>
              <a:rPr lang="en-GB" sz="1400" dirty="0">
                <a:latin typeface="Courier New" panose="02070309020205020404" pitchFamily="49" charset="0"/>
                <a:cs typeface="Courier New" panose="02070309020205020404" pitchFamily="49" charset="0"/>
              </a:rPr>
              <a:t>"</a:t>
            </a:r>
            <a:r>
              <a:rPr lang="en-GB" sz="1400" b="1" dirty="0">
                <a:latin typeface="Courier New" panose="02070309020205020404" pitchFamily="49" charset="0"/>
                <a:cs typeface="Courier New" panose="02070309020205020404" pitchFamily="49" charset="0"/>
              </a:rPr>
              <a:t>))</a:t>
            </a:r>
          </a:p>
          <a:p>
            <a:pPr>
              <a:spcBef>
                <a:spcPct val="0"/>
              </a:spcBef>
            </a:pPr>
            <a:endParaRPr lang="en-GB" sz="1400" dirty="0">
              <a:latin typeface="Courier New" panose="02070309020205020404" pitchFamily="49" charset="0"/>
              <a:cs typeface="Courier New" panose="02070309020205020404" pitchFamily="49" charset="0"/>
            </a:endParaRPr>
          </a:p>
          <a:p>
            <a:pPr>
              <a:spcBef>
                <a:spcPct val="0"/>
              </a:spcBef>
            </a:pPr>
            <a:r>
              <a:rPr lang="en-GB" sz="1400" b="1" dirty="0">
                <a:latin typeface="Courier New" panose="02070309020205020404" pitchFamily="49" charset="0"/>
                <a:cs typeface="Courier New" panose="02070309020205020404" pitchFamily="49" charset="0"/>
              </a:rPr>
              <a:t>    queue.put("END")</a:t>
            </a:r>
          </a:p>
          <a:p>
            <a:pPr>
              <a:spcBef>
                <a:spcPct val="0"/>
              </a:spcBef>
            </a:pPr>
            <a:r>
              <a:rPr lang="en-GB" sz="1400" b="1" dirty="0">
                <a:latin typeface="Courier New" panose="02070309020205020404" pitchFamily="49" charset="0"/>
                <a:cs typeface="Courier New" panose="02070309020205020404" pitchFamily="49" charset="0"/>
              </a:rPr>
              <a:t>    queue.put("END")</a:t>
            </a:r>
          </a:p>
          <a:p>
            <a:pPr>
              <a:spcBef>
                <a:spcPct val="0"/>
              </a:spcBef>
            </a:pPr>
            <a:r>
              <a:rPr lang="en-GB" sz="1400" dirty="0">
                <a:latin typeface="Courier New" panose="02070309020205020404" pitchFamily="49" charset="0"/>
                <a:cs typeface="Courier New" panose="02070309020205020404" pitchFamily="49" charset="0"/>
              </a:rPr>
              <a:t>    p1.join()</a:t>
            </a:r>
          </a:p>
          <a:p>
            <a:pPr>
              <a:spcBef>
                <a:spcPct val="0"/>
              </a:spcBef>
            </a:pPr>
            <a:r>
              <a:rPr lang="en-GB" sz="1400" dirty="0">
                <a:latin typeface="Courier New" panose="02070309020205020404" pitchFamily="49" charset="0"/>
                <a:cs typeface="Courier New" panose="02070309020205020404" pitchFamily="49" charset="0"/>
              </a:rPr>
              <a:t>    p2.join()</a:t>
            </a:r>
          </a:p>
          <a:p>
            <a:pPr>
              <a:spcBef>
                <a:spcPct val="0"/>
              </a:spcBef>
            </a:pPr>
            <a:r>
              <a:rPr lang="en-GB" sz="1400" dirty="0">
                <a:latin typeface="Courier New" panose="02070309020205020404" pitchFamily="49" charset="0"/>
                <a:cs typeface="Courier New" panose="02070309020205020404" pitchFamily="49" charset="0"/>
              </a:rPr>
              <a:t>    print("All done")</a:t>
            </a:r>
          </a:p>
        </p:txBody>
      </p:sp>
      <p:sp>
        <p:nvSpPr>
          <p:cNvPr id="19461" name="Text Box 6"/>
          <p:cNvSpPr txBox="1">
            <a:spLocks noChangeArrowheads="1"/>
          </p:cNvSpPr>
          <p:nvPr/>
        </p:nvSpPr>
        <p:spPr bwMode="auto">
          <a:xfrm>
            <a:off x="10132398" y="2089075"/>
            <a:ext cx="1798638"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Get an item from the queue</a:t>
            </a:r>
          </a:p>
        </p:txBody>
      </p:sp>
      <p:sp>
        <p:nvSpPr>
          <p:cNvPr id="19462" name="Line 7"/>
          <p:cNvSpPr>
            <a:spLocks noChangeShapeType="1"/>
          </p:cNvSpPr>
          <p:nvPr/>
        </p:nvSpPr>
        <p:spPr bwMode="auto">
          <a:xfrm flipH="1">
            <a:off x="9307285" y="2423281"/>
            <a:ext cx="82511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 name="Slide Number Placeholder 1">
            <a:extLst>
              <a:ext uri="{FF2B5EF4-FFF2-40B4-BE49-F238E27FC236}">
                <a16:creationId xmlns:a16="http://schemas.microsoft.com/office/drawing/2014/main" id="{AF732A8E-A38A-B7CB-2E23-7C8757C04369}"/>
              </a:ext>
            </a:extLst>
          </p:cNvPr>
          <p:cNvSpPr>
            <a:spLocks noGrp="1"/>
          </p:cNvSpPr>
          <p:nvPr>
            <p:ph type="sldNum" sz="quarter" idx="4"/>
          </p:nvPr>
        </p:nvSpPr>
        <p:spPr/>
        <p:txBody>
          <a:bodyPr/>
          <a:lstStyle/>
          <a:p>
            <a:fld id="{EF892D59-8F09-EF4B-AD6D-DA609442F868}" type="slidenum">
              <a:rPr lang="en-GB" smtClean="0"/>
              <a:pPr/>
              <a:t>22</a:t>
            </a:fld>
            <a:endParaRPr lang="en-GB" dirty="0"/>
          </a:p>
        </p:txBody>
      </p:sp>
      <p:sp>
        <p:nvSpPr>
          <p:cNvPr id="9" name="Text Box 6">
            <a:extLst>
              <a:ext uri="{FF2B5EF4-FFF2-40B4-BE49-F238E27FC236}">
                <a16:creationId xmlns:a16="http://schemas.microsoft.com/office/drawing/2014/main" id="{217D9D5A-186C-ED3D-412B-0427E59E304C}"/>
              </a:ext>
            </a:extLst>
          </p:cNvPr>
          <p:cNvSpPr txBox="1">
            <a:spLocks noChangeArrowheads="1"/>
          </p:cNvSpPr>
          <p:nvPr/>
        </p:nvSpPr>
        <p:spPr bwMode="auto">
          <a:xfrm>
            <a:off x="4336939" y="4956524"/>
            <a:ext cx="1795684" cy="181588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latin typeface="Courier New" panose="02070309020205020404" pitchFamily="49" charset="0"/>
              </a:rPr>
              <a:t>23312 : abandon</a:t>
            </a:r>
          </a:p>
          <a:p>
            <a:pPr>
              <a:spcBef>
                <a:spcPct val="0"/>
              </a:spcBef>
            </a:pPr>
            <a:r>
              <a:rPr lang="en-GB" sz="1400" dirty="0">
                <a:latin typeface="Courier New" panose="02070309020205020404" pitchFamily="49" charset="0"/>
              </a:rPr>
              <a:t>23312 : abashed</a:t>
            </a:r>
          </a:p>
          <a:p>
            <a:pPr>
              <a:spcBef>
                <a:spcPct val="0"/>
              </a:spcBef>
            </a:pPr>
            <a:r>
              <a:rPr lang="en-GB" sz="1400" dirty="0">
                <a:latin typeface="Courier New" panose="02070309020205020404" pitchFamily="49" charset="0"/>
              </a:rPr>
              <a:t>23312 : abashes</a:t>
            </a:r>
          </a:p>
          <a:p>
            <a:pPr>
              <a:spcBef>
                <a:spcPct val="0"/>
              </a:spcBef>
            </a:pPr>
            <a:r>
              <a:rPr lang="en-GB" sz="1400" dirty="0">
                <a:latin typeface="Courier New" panose="02070309020205020404" pitchFamily="49" charset="0"/>
              </a:rPr>
              <a:t>4580 : abasing</a:t>
            </a:r>
          </a:p>
          <a:p>
            <a:pPr>
              <a:spcBef>
                <a:spcPct val="0"/>
              </a:spcBef>
            </a:pPr>
            <a:r>
              <a:rPr lang="en-GB" sz="1400" dirty="0">
                <a:latin typeface="Courier New" panose="02070309020205020404" pitchFamily="49" charset="0"/>
              </a:rPr>
              <a:t>23312 : abating</a:t>
            </a:r>
          </a:p>
          <a:p>
            <a:pPr>
              <a:spcBef>
                <a:spcPct val="0"/>
              </a:spcBef>
            </a:pPr>
            <a:r>
              <a:rPr lang="en-GB" sz="1400" dirty="0">
                <a:latin typeface="Courier New" panose="02070309020205020404" pitchFamily="49" charset="0"/>
              </a:rPr>
              <a:t>4580 : abdomen</a:t>
            </a:r>
          </a:p>
          <a:p>
            <a:pPr>
              <a:spcBef>
                <a:spcPct val="0"/>
              </a:spcBef>
            </a:pPr>
            <a:r>
              <a:rPr lang="en-GB" sz="1400" dirty="0">
                <a:latin typeface="Courier New" panose="02070309020205020404" pitchFamily="49" charset="0"/>
              </a:rPr>
              <a:t>4580 : abducts</a:t>
            </a:r>
          </a:p>
          <a:p>
            <a:pPr>
              <a:spcBef>
                <a:spcPct val="0"/>
              </a:spcBef>
            </a:pPr>
            <a:r>
              <a:rPr lang="en-GB" sz="1400" dirty="0">
                <a:latin typeface="Courier New" panose="02070309020205020404" pitchFamily="49" charset="0"/>
              </a:rPr>
              <a:t>23312 : Abelian</a:t>
            </a:r>
          </a:p>
        </p:txBody>
      </p:sp>
      <p:pic>
        <p:nvPicPr>
          <p:cNvPr id="13" name="Picture 12" descr="A computer screen shot of a diagram&#10;&#10;AI-generated content may be incorrect.">
            <a:extLst>
              <a:ext uri="{FF2B5EF4-FFF2-40B4-BE49-F238E27FC236}">
                <a16:creationId xmlns:a16="http://schemas.microsoft.com/office/drawing/2014/main" id="{41BEAAF2-8ECD-A423-DEF9-4946BD0AB8B2}"/>
              </a:ext>
            </a:extLst>
          </p:cNvPr>
          <p:cNvPicPr>
            <a:picLocks noChangeAspect="1"/>
          </p:cNvPicPr>
          <p:nvPr/>
        </p:nvPicPr>
        <p:blipFill>
          <a:blip r:embed="rId3"/>
          <a:stretch>
            <a:fillRect/>
          </a:stretch>
        </p:blipFill>
        <p:spPr>
          <a:xfrm>
            <a:off x="251331" y="3005009"/>
            <a:ext cx="4069987" cy="3852989"/>
          </a:xfrm>
          <a:prstGeom prst="rect">
            <a:avLst/>
          </a:prstGeom>
        </p:spPr>
      </p:pic>
      <p:sp>
        <p:nvSpPr>
          <p:cNvPr id="14" name="Text Box 6">
            <a:extLst>
              <a:ext uri="{FF2B5EF4-FFF2-40B4-BE49-F238E27FC236}">
                <a16:creationId xmlns:a16="http://schemas.microsoft.com/office/drawing/2014/main" id="{32D9F548-6497-C522-4C3D-37515A73BE0B}"/>
              </a:ext>
            </a:extLst>
          </p:cNvPr>
          <p:cNvSpPr txBox="1">
            <a:spLocks noChangeArrowheads="1"/>
          </p:cNvSpPr>
          <p:nvPr/>
        </p:nvSpPr>
        <p:spPr bwMode="auto">
          <a:xfrm>
            <a:off x="9975624" y="5434921"/>
            <a:ext cx="1798638"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Put an item onto the queue</a:t>
            </a:r>
          </a:p>
        </p:txBody>
      </p:sp>
      <p:sp>
        <p:nvSpPr>
          <p:cNvPr id="15" name="Line 7">
            <a:extLst>
              <a:ext uri="{FF2B5EF4-FFF2-40B4-BE49-F238E27FC236}">
                <a16:creationId xmlns:a16="http://schemas.microsoft.com/office/drawing/2014/main" id="{58682796-147B-5AD0-AC5C-507F8C3C8919}"/>
              </a:ext>
            </a:extLst>
          </p:cNvPr>
          <p:cNvSpPr>
            <a:spLocks noChangeShapeType="1"/>
          </p:cNvSpPr>
          <p:nvPr/>
        </p:nvSpPr>
        <p:spPr bwMode="auto">
          <a:xfrm flipH="1" flipV="1">
            <a:off x="9006112" y="5304970"/>
            <a:ext cx="969511" cy="38048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Text Box 5">
            <a:extLst>
              <a:ext uri="{FF2B5EF4-FFF2-40B4-BE49-F238E27FC236}">
                <a16:creationId xmlns:a16="http://schemas.microsoft.com/office/drawing/2014/main" id="{E94A7333-A366-BC14-8A5B-9D829087C015}"/>
              </a:ext>
            </a:extLst>
          </p:cNvPr>
          <p:cNvSpPr txBox="1">
            <a:spLocks noChangeArrowheads="1"/>
          </p:cNvSpPr>
          <p:nvPr/>
        </p:nvSpPr>
        <p:spPr bwMode="auto">
          <a:xfrm>
            <a:off x="9307285" y="6096173"/>
            <a:ext cx="2466977"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Ensure an 'END' marker for each child process</a:t>
            </a:r>
          </a:p>
        </p:txBody>
      </p:sp>
      <p:sp>
        <p:nvSpPr>
          <p:cNvPr id="18" name="Line 7">
            <a:extLst>
              <a:ext uri="{FF2B5EF4-FFF2-40B4-BE49-F238E27FC236}">
                <a16:creationId xmlns:a16="http://schemas.microsoft.com/office/drawing/2014/main" id="{A719F743-E89C-7E3D-CC1A-A98C3E03A9AF}"/>
              </a:ext>
            </a:extLst>
          </p:cNvPr>
          <p:cNvSpPr>
            <a:spLocks noChangeShapeType="1"/>
          </p:cNvSpPr>
          <p:nvPr/>
        </p:nvSpPr>
        <p:spPr bwMode="auto">
          <a:xfrm flipH="1" flipV="1">
            <a:off x="8554887" y="5761929"/>
            <a:ext cx="752398" cy="33424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64393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sz="quarter" idx="10"/>
          </p:nvPr>
        </p:nvSpPr>
        <p:spPr/>
        <p:txBody>
          <a:bodyPr/>
          <a:lstStyle/>
          <a:p>
            <a:r>
              <a:rPr lang="en-GB" dirty="0"/>
              <a:t>Summary</a:t>
            </a:r>
          </a:p>
        </p:txBody>
      </p:sp>
      <p:sp>
        <p:nvSpPr>
          <p:cNvPr id="2" name="Text Placeholder 1">
            <a:extLst>
              <a:ext uri="{FF2B5EF4-FFF2-40B4-BE49-F238E27FC236}">
                <a16:creationId xmlns:a16="http://schemas.microsoft.com/office/drawing/2014/main" id="{C64945BE-6BC7-425A-B6B4-929F7FD97DA2}"/>
              </a:ext>
            </a:extLst>
          </p:cNvPr>
          <p:cNvSpPr>
            <a:spLocks noGrp="1"/>
          </p:cNvSpPr>
          <p:nvPr>
            <p:ph type="body" sz="quarter" idx="15"/>
          </p:nvPr>
        </p:nvSpPr>
        <p:spPr>
          <a:xfrm>
            <a:off x="4664928" y="1160413"/>
            <a:ext cx="6930416" cy="5958844"/>
          </a:xfrm>
        </p:spPr>
        <p:txBody>
          <a:bodyPr/>
          <a:lstStyle/>
          <a:p>
            <a:pPr>
              <a:spcBef>
                <a:spcPts val="600"/>
              </a:spcBef>
            </a:pPr>
            <a:r>
              <a:rPr lang="en-GB" b="1" dirty="0"/>
              <a:t>Threading Module – Concurrency, not parallelism</a:t>
            </a:r>
          </a:p>
          <a:p>
            <a:pPr marL="365125" lvl="1" indent="-273050">
              <a:spcBef>
                <a:spcPts val="600"/>
              </a:spcBef>
            </a:pPr>
            <a:r>
              <a:rPr lang="en-GB" sz="1800" dirty="0"/>
              <a:t>Threads share memory and run within the same process.</a:t>
            </a:r>
          </a:p>
          <a:p>
            <a:pPr marL="365125" lvl="1" indent="-273050">
              <a:spcBef>
                <a:spcPts val="600"/>
              </a:spcBef>
            </a:pPr>
            <a:r>
              <a:rPr lang="en-GB" sz="1800" dirty="0"/>
              <a:t>GIL restricts only one thread to run at a time</a:t>
            </a:r>
          </a:p>
          <a:p>
            <a:pPr marL="365125" lvl="1" indent="-273050">
              <a:spcBef>
                <a:spcPts val="600"/>
              </a:spcBef>
            </a:pPr>
            <a:r>
              <a:rPr lang="en-GB" sz="1800" dirty="0"/>
              <a:t>Use for I/O-bound tasks like network requests or file I/O.</a:t>
            </a:r>
          </a:p>
          <a:p>
            <a:pPr marL="365125" lvl="1" indent="-273050">
              <a:spcBef>
                <a:spcPts val="600"/>
              </a:spcBef>
            </a:pPr>
            <a:r>
              <a:rPr lang="en-GB" sz="1800" dirty="0"/>
              <a:t>Requires locks and synchronisation objects to avoid race conditions.</a:t>
            </a:r>
          </a:p>
          <a:p>
            <a:pPr marL="92075" lvl="1" indent="0">
              <a:spcBef>
                <a:spcPts val="600"/>
              </a:spcBef>
              <a:buNone/>
            </a:pPr>
            <a:r>
              <a:rPr lang="en-GB" b="1" dirty="0"/>
              <a:t>Multiprocessing Module - true parallelism</a:t>
            </a:r>
          </a:p>
          <a:p>
            <a:pPr marL="377825" lvl="1" indent="-285750">
              <a:spcBef>
                <a:spcPts val="600"/>
              </a:spcBef>
            </a:pPr>
            <a:r>
              <a:rPr lang="en-GB" sz="1800" dirty="0"/>
              <a:t>Runs</a:t>
            </a:r>
            <a:r>
              <a:rPr lang="en-GB" sz="1800" b="1" dirty="0"/>
              <a:t> </a:t>
            </a:r>
            <a:r>
              <a:rPr lang="en-GB" sz="1800" dirty="0"/>
              <a:t>separate processes with its own memory space.</a:t>
            </a:r>
          </a:p>
          <a:p>
            <a:pPr marL="377825" lvl="1" indent="-285750">
              <a:spcBef>
                <a:spcPts val="600"/>
              </a:spcBef>
            </a:pPr>
            <a:r>
              <a:rPr lang="en-GB" sz="1800" dirty="0"/>
              <a:t>Bypasses GIL for parallel execution on multiple cores.</a:t>
            </a:r>
          </a:p>
          <a:p>
            <a:pPr marL="377825" lvl="1" indent="-285750">
              <a:spcBef>
                <a:spcPts val="600"/>
              </a:spcBef>
            </a:pPr>
            <a:r>
              <a:rPr lang="en-GB" sz="1800" dirty="0"/>
              <a:t>Use for CPU-bound tasks, like data analysis or heavy computations.</a:t>
            </a:r>
          </a:p>
          <a:p>
            <a:pPr marL="377825" lvl="1" indent="-285750">
              <a:spcBef>
                <a:spcPts val="600"/>
              </a:spcBef>
            </a:pPr>
            <a:r>
              <a:rPr lang="en-GB" sz="1800" dirty="0"/>
              <a:t>Uses queues and shared objects for safe communication between processes.</a:t>
            </a:r>
          </a:p>
          <a:p>
            <a:pPr marL="377825" lvl="1" indent="-285750">
              <a:spcBef>
                <a:spcPts val="600"/>
              </a:spcBef>
            </a:pPr>
            <a:r>
              <a:rPr lang="en-GB" sz="1800" dirty="0"/>
              <a:t>Use if __name__ == "__main__": in multiprocessing code</a:t>
            </a:r>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pic>
        <p:nvPicPr>
          <p:cNvPr id="3" name="Graphic 31">
            <a:extLst>
              <a:ext uri="{FF2B5EF4-FFF2-40B4-BE49-F238E27FC236}">
                <a16:creationId xmlns:a16="http://schemas.microsoft.com/office/drawing/2014/main" id="{8732075A-288E-ADCD-6468-BFEA4DB95F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4" name="Slide Number Placeholder 3">
            <a:extLst>
              <a:ext uri="{FF2B5EF4-FFF2-40B4-BE49-F238E27FC236}">
                <a16:creationId xmlns:a16="http://schemas.microsoft.com/office/drawing/2014/main" id="{0DE24356-E432-A22C-BFA7-7890C60BA916}"/>
              </a:ext>
            </a:extLst>
          </p:cNvPr>
          <p:cNvSpPr>
            <a:spLocks noGrp="1"/>
          </p:cNvSpPr>
          <p:nvPr>
            <p:ph type="sldNum" sz="quarter" idx="4"/>
          </p:nvPr>
        </p:nvSpPr>
        <p:spPr/>
        <p:txBody>
          <a:bodyPr/>
          <a:lstStyle/>
          <a:p>
            <a:fld id="{EF892D59-8F09-EF4B-AD6D-DA609442F868}" type="slidenum">
              <a:rPr lang="en-GB" smtClean="0"/>
              <a:pPr/>
              <a:t>23</a:t>
            </a:fld>
            <a:endParaRPr lang="en-GB" dirty="0"/>
          </a:p>
        </p:txBody>
      </p:sp>
    </p:spTree>
    <p:extLst>
      <p:ext uri="{BB962C8B-B14F-4D97-AF65-F5344CB8AC3E}">
        <p14:creationId xmlns:p14="http://schemas.microsoft.com/office/powerpoint/2010/main" val="214706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4101" name="Rectangle 5"/>
          <p:cNvSpPr>
            <a:spLocks noGrp="1" noChangeArrowheads="1"/>
          </p:cNvSpPr>
          <p:nvPr>
            <p:ph type="body" sz="quarter" idx="10"/>
          </p:nvPr>
        </p:nvSpPr>
        <p:spPr/>
        <p:txBody>
          <a:bodyPr/>
          <a:lstStyle/>
          <a:p>
            <a:r>
              <a:rPr lang="en-GB" dirty="0"/>
              <a:t>An intro to Asyncio</a:t>
            </a:r>
          </a:p>
        </p:txBody>
      </p:sp>
      <p:sp>
        <p:nvSpPr>
          <p:cNvPr id="2" name="Text Placeholder 1">
            <a:extLst>
              <a:ext uri="{FF2B5EF4-FFF2-40B4-BE49-F238E27FC236}">
                <a16:creationId xmlns:a16="http://schemas.microsoft.com/office/drawing/2014/main" id="{D7255810-1FBB-4749-A3E4-A9B5D337BED2}"/>
              </a:ext>
            </a:extLst>
          </p:cNvPr>
          <p:cNvSpPr>
            <a:spLocks noGrp="1"/>
          </p:cNvSpPr>
          <p:nvPr>
            <p:ph type="body" sz="quarter" idx="15"/>
          </p:nvPr>
        </p:nvSpPr>
        <p:spPr/>
        <p:txBody>
          <a:bodyPr/>
          <a:lstStyle/>
          <a:p>
            <a:r>
              <a:rPr lang="en-GB" b="1" dirty="0"/>
              <a:t>Contents</a:t>
            </a:r>
          </a:p>
          <a:p>
            <a:pPr lvl="1"/>
            <a:r>
              <a:rPr lang="en-GB" dirty="0"/>
              <a:t>Programming models</a:t>
            </a:r>
          </a:p>
          <a:p>
            <a:pPr lvl="1"/>
            <a:r>
              <a:rPr lang="en-GB" dirty="0"/>
              <a:t>Where does async fit in?</a:t>
            </a:r>
          </a:p>
          <a:p>
            <a:pPr lvl="1"/>
            <a:r>
              <a:rPr lang="en-GB" dirty="0"/>
              <a:t>Using asyncio</a:t>
            </a:r>
          </a:p>
          <a:p>
            <a:pPr lvl="1"/>
            <a:r>
              <a:rPr lang="en-GB" dirty="0"/>
              <a:t>Examples using Asyncio</a:t>
            </a:r>
          </a:p>
          <a:p>
            <a:pPr lvl="1"/>
            <a:r>
              <a:rPr lang="en-GB" dirty="0"/>
              <a:t>Async language</a:t>
            </a:r>
          </a:p>
          <a:p>
            <a:pPr lvl="1"/>
            <a:r>
              <a:rPr lang="en-GB" dirty="0"/>
              <a:t>Basics</a:t>
            </a:r>
          </a:p>
          <a:p>
            <a:pPr lvl="1"/>
            <a:r>
              <a:rPr lang="en-GB" dirty="0"/>
              <a:t>Synchronous Vs Asynchronous</a:t>
            </a:r>
          </a:p>
          <a:p>
            <a:pPr lvl="1"/>
            <a:r>
              <a:rPr lang="en-GB" dirty="0"/>
              <a:t>Waiting for external data</a:t>
            </a:r>
          </a:p>
          <a:p>
            <a:pPr marL="0" lvl="1" indent="0">
              <a:buNone/>
            </a:pPr>
            <a:endParaRPr lang="en-GB" dirty="0"/>
          </a:p>
          <a:p>
            <a:pPr lvl="1"/>
            <a:endParaRPr lang="en-GB" dirty="0"/>
          </a:p>
          <a:p>
            <a:pPr lvl="1"/>
            <a:endParaRPr lang="en-GB" dirty="0"/>
          </a:p>
          <a:p>
            <a:r>
              <a:rPr lang="en-GB" b="1" dirty="0"/>
              <a:t>Summary</a:t>
            </a:r>
          </a:p>
          <a:p>
            <a:endParaRPr lang="en-GB" dirty="0"/>
          </a:p>
        </p:txBody>
      </p:sp>
      <p:pic>
        <p:nvPicPr>
          <p:cNvPr id="3" name="Graphic 31">
            <a:extLst>
              <a:ext uri="{FF2B5EF4-FFF2-40B4-BE49-F238E27FC236}">
                <a16:creationId xmlns:a16="http://schemas.microsoft.com/office/drawing/2014/main" id="{3122916F-A4E1-7FC5-66A5-25A6FC9BE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4" name="Slide Number Placeholder 3">
            <a:extLst>
              <a:ext uri="{FF2B5EF4-FFF2-40B4-BE49-F238E27FC236}">
                <a16:creationId xmlns:a16="http://schemas.microsoft.com/office/drawing/2014/main" id="{9433E04F-7889-5745-91B1-33428685041D}"/>
              </a:ext>
            </a:extLst>
          </p:cNvPr>
          <p:cNvSpPr>
            <a:spLocks noGrp="1"/>
          </p:cNvSpPr>
          <p:nvPr>
            <p:ph type="sldNum" sz="quarter" idx="4"/>
          </p:nvPr>
        </p:nvSpPr>
        <p:spPr/>
        <p:txBody>
          <a:bodyPr/>
          <a:lstStyle/>
          <a:p>
            <a:fld id="{EF892D59-8F09-EF4B-AD6D-DA609442F868}" type="slidenum">
              <a:rPr lang="en-GB" smtClean="0"/>
              <a:pPr/>
              <a:t>24</a:t>
            </a:fld>
            <a:endParaRPr lang="en-GB" dirty="0"/>
          </a:p>
        </p:txBody>
      </p:sp>
    </p:spTree>
    <p:extLst>
      <p:ext uri="{BB962C8B-B14F-4D97-AF65-F5344CB8AC3E}">
        <p14:creationId xmlns:p14="http://schemas.microsoft.com/office/powerpoint/2010/main" val="22213473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08683" y="322664"/>
            <a:ext cx="11517818" cy="805001"/>
          </a:xfrm>
        </p:spPr>
        <p:txBody>
          <a:bodyPr/>
          <a:lstStyle/>
          <a:p>
            <a:r>
              <a:rPr lang="en-GB" dirty="0"/>
              <a:t>Programming models</a:t>
            </a:r>
          </a:p>
        </p:txBody>
      </p:sp>
      <p:sp>
        <p:nvSpPr>
          <p:cNvPr id="15363" name="Rectangle 3"/>
          <p:cNvSpPr>
            <a:spLocks noGrp="1" noChangeArrowheads="1"/>
          </p:cNvSpPr>
          <p:nvPr>
            <p:ph idx="1"/>
          </p:nvPr>
        </p:nvSpPr>
        <p:spPr>
          <a:xfrm>
            <a:off x="341272" y="1368255"/>
            <a:ext cx="11516239" cy="5323417"/>
          </a:xfrm>
        </p:spPr>
        <p:txBody>
          <a:bodyPr>
            <a:noAutofit/>
          </a:bodyPr>
          <a:lstStyle/>
          <a:p>
            <a:pPr marL="88900" lvl="2" indent="0">
              <a:buNone/>
            </a:pPr>
            <a:r>
              <a:rPr lang="en-GB" b="1" dirty="0"/>
              <a:t>Synchronous Vs Asynchronous</a:t>
            </a:r>
          </a:p>
          <a:p>
            <a:pPr marL="441325" lvl="2" indent="-258763">
              <a:buFont typeface="Arial" panose="020B0604020202020204" pitchFamily="34" charset="0"/>
              <a:buChar char="•"/>
            </a:pPr>
            <a:r>
              <a:rPr lang="en-GB" sz="1800" b="1" dirty="0">
                <a:latin typeface="+mn-lt"/>
              </a:rPr>
              <a:t>Sync</a:t>
            </a:r>
          </a:p>
          <a:p>
            <a:pPr marL="719138" lvl="2" indent="-269875">
              <a:buFont typeface="Montserrat" pitchFamily="2" charset="0"/>
              <a:buChar char="–"/>
            </a:pPr>
            <a:r>
              <a:rPr lang="en-GB" sz="1800" dirty="0">
                <a:latin typeface="+mn-lt"/>
              </a:rPr>
              <a:t>Traditional and predictable programming</a:t>
            </a:r>
          </a:p>
          <a:p>
            <a:pPr marL="719138" lvl="2" indent="-269875">
              <a:buFont typeface="Montserrat" pitchFamily="2" charset="0"/>
              <a:buChar char="–"/>
            </a:pPr>
            <a:r>
              <a:rPr lang="en-GB" sz="1800" dirty="0">
                <a:latin typeface="+mn-lt"/>
              </a:rPr>
              <a:t>Executes sequentially, one task at a time</a:t>
            </a:r>
          </a:p>
          <a:p>
            <a:pPr marL="719138" lvl="2" indent="-269875">
              <a:buFont typeface="Montserrat" pitchFamily="2" charset="0"/>
              <a:buChar char="–"/>
            </a:pPr>
            <a:r>
              <a:rPr lang="en-GB" sz="1800" dirty="0">
                <a:latin typeface="+mn-lt"/>
              </a:rPr>
              <a:t>Easy to understand and debug</a:t>
            </a:r>
          </a:p>
          <a:p>
            <a:pPr marL="719138" lvl="2" indent="-269875">
              <a:buFont typeface="Montserrat" pitchFamily="2" charset="0"/>
              <a:buChar char="–"/>
            </a:pPr>
            <a:r>
              <a:rPr lang="en-GB" sz="1800" dirty="0">
                <a:latin typeface="+mn-lt"/>
              </a:rPr>
              <a:t>Suited for CPU bound tasks and simple scripts</a:t>
            </a:r>
          </a:p>
          <a:p>
            <a:pPr marL="441325" lvl="2" indent="-258763">
              <a:buFont typeface="Arial" panose="020B0604020202020204" pitchFamily="34" charset="0"/>
              <a:buChar char="•"/>
            </a:pPr>
            <a:r>
              <a:rPr lang="en-GB" sz="1800" b="1" dirty="0">
                <a:latin typeface="+mn-lt"/>
              </a:rPr>
              <a:t>Async</a:t>
            </a:r>
            <a:r>
              <a:rPr lang="en-GB" sz="1800" dirty="0">
                <a:latin typeface="+mn-lt"/>
              </a:rPr>
              <a:t> </a:t>
            </a:r>
          </a:p>
          <a:p>
            <a:pPr marL="719138" lvl="2" indent="-269875">
              <a:buFont typeface="Montserrat" pitchFamily="2" charset="0"/>
              <a:buChar char="–"/>
            </a:pPr>
            <a:r>
              <a:rPr lang="en-GB" sz="1800" dirty="0">
                <a:latin typeface="+mn-lt"/>
              </a:rPr>
              <a:t>Executes tasks concurrently without blocking</a:t>
            </a:r>
          </a:p>
          <a:p>
            <a:pPr marL="719138" lvl="2" indent="-269875">
              <a:buFont typeface="Montserrat" pitchFamily="2" charset="0"/>
              <a:buChar char="–"/>
            </a:pPr>
            <a:r>
              <a:rPr lang="en-GB" sz="1800" dirty="0">
                <a:latin typeface="+mn-lt"/>
              </a:rPr>
              <a:t>Can improve performance and responsiveness</a:t>
            </a:r>
          </a:p>
          <a:p>
            <a:pPr marL="719138" lvl="2" indent="-269875">
              <a:buFont typeface="Montserrat" pitchFamily="2" charset="0"/>
              <a:buChar char="–"/>
            </a:pPr>
            <a:r>
              <a:rPr lang="en-GB" sz="1800" dirty="0">
                <a:latin typeface="+mn-lt"/>
              </a:rPr>
              <a:t>Careful of race conditions</a:t>
            </a:r>
          </a:p>
          <a:p>
            <a:pPr marL="719138" lvl="2" indent="-269875">
              <a:buFont typeface="Montserrat" pitchFamily="2" charset="0"/>
              <a:buChar char="–"/>
            </a:pPr>
            <a:r>
              <a:rPr lang="en-GB" sz="1800" dirty="0">
                <a:latin typeface="+mn-lt"/>
              </a:rPr>
              <a:t>Ideal for I/O bound tasks such as network requests</a:t>
            </a:r>
          </a:p>
          <a:p>
            <a:pPr marL="719138" lvl="2" indent="-269875">
              <a:buFont typeface="Montserrat" pitchFamily="2" charset="0"/>
              <a:buChar char="–"/>
            </a:pPr>
            <a:r>
              <a:rPr lang="en-GB" sz="1800" dirty="0">
                <a:latin typeface="+mn-lt"/>
              </a:rPr>
              <a:t>Suited for web scraping, Web servers, fetching data from multiple APIs</a:t>
            </a:r>
          </a:p>
          <a:p>
            <a:pPr marL="719138" lvl="2" indent="-269875">
              <a:buFont typeface="Montserrat" pitchFamily="2" charset="0"/>
              <a:buChar char="–"/>
            </a:pPr>
            <a:r>
              <a:rPr lang="en-GB" sz="1800" dirty="0">
                <a:latin typeface="+mn-lt"/>
              </a:rPr>
              <a:t>Python </a:t>
            </a:r>
            <a:r>
              <a:rPr lang="en-GB" sz="1800" b="1" dirty="0">
                <a:latin typeface="+mn-lt"/>
              </a:rPr>
              <a:t>asyncio</a:t>
            </a:r>
            <a:r>
              <a:rPr lang="en-GB" sz="1800" dirty="0">
                <a:latin typeface="+mn-lt"/>
              </a:rPr>
              <a:t> module - uses single-threaded, non-blocking event loops</a:t>
            </a:r>
          </a:p>
        </p:txBody>
      </p:sp>
      <p:sp>
        <p:nvSpPr>
          <p:cNvPr id="2" name="Slide Number Placeholder 1">
            <a:extLst>
              <a:ext uri="{FF2B5EF4-FFF2-40B4-BE49-F238E27FC236}">
                <a16:creationId xmlns:a16="http://schemas.microsoft.com/office/drawing/2014/main" id="{56A8F5CE-7EEB-C240-6113-D600BE34728B}"/>
              </a:ext>
            </a:extLst>
          </p:cNvPr>
          <p:cNvSpPr>
            <a:spLocks noGrp="1"/>
          </p:cNvSpPr>
          <p:nvPr>
            <p:ph type="sldNum" sz="quarter" idx="4"/>
          </p:nvPr>
        </p:nvSpPr>
        <p:spPr/>
        <p:txBody>
          <a:bodyPr/>
          <a:lstStyle/>
          <a:p>
            <a:fld id="{EF892D59-8F09-EF4B-AD6D-DA609442F868}" type="slidenum">
              <a:rPr lang="en-GB" smtClean="0"/>
              <a:pPr/>
              <a:t>25</a:t>
            </a:fld>
            <a:endParaRPr lang="en-GB" dirty="0"/>
          </a:p>
        </p:txBody>
      </p:sp>
      <p:pic>
        <p:nvPicPr>
          <p:cNvPr id="4" name="Picture 3" descr="A group of signs with text&#10;&#10;AI-generated content may be incorrect.">
            <a:extLst>
              <a:ext uri="{FF2B5EF4-FFF2-40B4-BE49-F238E27FC236}">
                <a16:creationId xmlns:a16="http://schemas.microsoft.com/office/drawing/2014/main" id="{2A7E88A0-1EB6-2D06-7673-1D75DB8037AD}"/>
              </a:ext>
            </a:extLst>
          </p:cNvPr>
          <p:cNvPicPr>
            <a:picLocks noChangeAspect="1"/>
          </p:cNvPicPr>
          <p:nvPr/>
        </p:nvPicPr>
        <p:blipFill>
          <a:blip r:embed="rId3"/>
          <a:stretch>
            <a:fillRect/>
          </a:stretch>
        </p:blipFill>
        <p:spPr>
          <a:xfrm>
            <a:off x="6558742" y="1334312"/>
            <a:ext cx="5574602" cy="2934536"/>
          </a:xfrm>
          <a:prstGeom prst="rect">
            <a:avLst/>
          </a:prstGeom>
        </p:spPr>
      </p:pic>
    </p:spTree>
    <p:extLst>
      <p:ext uri="{BB962C8B-B14F-4D97-AF65-F5344CB8AC3E}">
        <p14:creationId xmlns:p14="http://schemas.microsoft.com/office/powerpoint/2010/main" val="403873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6BBB0-E4D5-3598-D863-06CB19F84EC6}"/>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39FA6A7-19F5-9BE5-A951-44433AFFC485}"/>
              </a:ext>
            </a:extLst>
          </p:cNvPr>
          <p:cNvSpPr>
            <a:spLocks noGrp="1" noChangeArrowheads="1"/>
          </p:cNvSpPr>
          <p:nvPr>
            <p:ph type="title"/>
          </p:nvPr>
        </p:nvSpPr>
        <p:spPr>
          <a:xfrm>
            <a:off x="908683" y="322664"/>
            <a:ext cx="11517818" cy="805001"/>
          </a:xfrm>
        </p:spPr>
        <p:txBody>
          <a:bodyPr/>
          <a:lstStyle/>
          <a:p>
            <a:r>
              <a:rPr lang="en-GB" dirty="0"/>
              <a:t>Where does asyncio fit on?</a:t>
            </a:r>
          </a:p>
        </p:txBody>
      </p:sp>
      <p:sp>
        <p:nvSpPr>
          <p:cNvPr id="15363" name="Rectangle 3">
            <a:extLst>
              <a:ext uri="{FF2B5EF4-FFF2-40B4-BE49-F238E27FC236}">
                <a16:creationId xmlns:a16="http://schemas.microsoft.com/office/drawing/2014/main" id="{2657A041-2942-B76F-F011-C85F2099AB13}"/>
              </a:ext>
            </a:extLst>
          </p:cNvPr>
          <p:cNvSpPr>
            <a:spLocks noGrp="1" noChangeArrowheads="1"/>
          </p:cNvSpPr>
          <p:nvPr>
            <p:ph idx="1"/>
          </p:nvPr>
        </p:nvSpPr>
        <p:spPr>
          <a:xfrm>
            <a:off x="341272" y="1368256"/>
            <a:ext cx="11516239" cy="5398304"/>
          </a:xfrm>
        </p:spPr>
        <p:txBody>
          <a:bodyPr>
            <a:noAutofit/>
          </a:bodyPr>
          <a:lstStyle/>
          <a:p>
            <a:pPr marL="182563" lvl="2" indent="-90488">
              <a:buNone/>
            </a:pPr>
            <a:r>
              <a:rPr lang="en-GB" b="1" dirty="0"/>
              <a:t>A (somewhat tricky) recap</a:t>
            </a:r>
          </a:p>
          <a:p>
            <a:pPr marL="449263" lvl="2">
              <a:buFont typeface="Arial" panose="020B0604020202020204" pitchFamily="34" charset="0"/>
              <a:buChar char="•"/>
            </a:pPr>
            <a:r>
              <a:rPr lang="en-GB" sz="1800" b="1" dirty="0">
                <a:latin typeface="+mn-lt"/>
              </a:rPr>
              <a:t>Parallelism </a:t>
            </a:r>
            <a:r>
              <a:rPr lang="en-GB" sz="1800" dirty="0">
                <a:latin typeface="+mn-lt"/>
              </a:rPr>
              <a:t>(multiprocessing</a:t>
            </a:r>
            <a:r>
              <a:rPr lang="en-GB" sz="1800" b="1" dirty="0">
                <a:latin typeface="+mn-lt"/>
              </a:rPr>
              <a:t>)</a:t>
            </a:r>
          </a:p>
          <a:p>
            <a:pPr marL="714375" lvl="2" indent="-265113">
              <a:buFont typeface="Montserrat" pitchFamily="2" charset="0"/>
              <a:buChar char="–"/>
            </a:pPr>
            <a:r>
              <a:rPr lang="en-GB" sz="1800" dirty="0">
                <a:latin typeface="+mn-lt"/>
              </a:rPr>
              <a:t>Multiple cores work together to complete single job faster</a:t>
            </a:r>
          </a:p>
          <a:p>
            <a:pPr marL="714375" lvl="2" indent="-265113">
              <a:buFont typeface="Montserrat" pitchFamily="2" charset="0"/>
              <a:buChar char="–"/>
            </a:pPr>
            <a:r>
              <a:rPr lang="en-GB" sz="1800" dirty="0">
                <a:latin typeface="+mn-lt"/>
              </a:rPr>
              <a:t>Bypasses GIL - true parallel execution</a:t>
            </a:r>
          </a:p>
          <a:p>
            <a:pPr marL="714375" lvl="2" indent="-265113">
              <a:buFont typeface="Montserrat" pitchFamily="2" charset="0"/>
              <a:buChar char="–"/>
            </a:pPr>
            <a:r>
              <a:rPr lang="en-GB" sz="1800" dirty="0">
                <a:latin typeface="+mn-lt"/>
              </a:rPr>
              <a:t>Suited for CPU-bound tasks like data analysis</a:t>
            </a:r>
          </a:p>
          <a:p>
            <a:pPr marL="449263" lvl="2">
              <a:buFont typeface="Arial" panose="020B0604020202020204" pitchFamily="34" charset="0"/>
              <a:buChar char="•"/>
            </a:pPr>
            <a:r>
              <a:rPr lang="en-GB" sz="1800" b="1" dirty="0">
                <a:latin typeface="+mn-lt"/>
              </a:rPr>
              <a:t>Multiprocessing </a:t>
            </a:r>
            <a:r>
              <a:rPr lang="en-GB" sz="1800" dirty="0">
                <a:latin typeface="+mn-lt"/>
              </a:rPr>
              <a:t>(multiprocessing)</a:t>
            </a:r>
          </a:p>
          <a:p>
            <a:pPr marL="714375" lvl="2" indent="-265113">
              <a:buFont typeface="Montserrat" pitchFamily="2" charset="0"/>
              <a:buChar char="–"/>
            </a:pPr>
            <a:r>
              <a:rPr lang="en-GB" sz="1800" dirty="0">
                <a:latin typeface="+mn-lt"/>
              </a:rPr>
              <a:t>Separate independent processes run on multiple cores</a:t>
            </a:r>
          </a:p>
          <a:p>
            <a:pPr marL="714375" lvl="2" indent="-265113">
              <a:buFont typeface="Montserrat" pitchFamily="2" charset="0"/>
              <a:buChar char="–"/>
            </a:pPr>
            <a:r>
              <a:rPr lang="en-GB" sz="1800" dirty="0">
                <a:latin typeface="+mn-lt"/>
              </a:rPr>
              <a:t>Bypasses GIL - each has own memory space</a:t>
            </a:r>
          </a:p>
          <a:p>
            <a:pPr marL="714375" lvl="2" indent="-265113">
              <a:buFont typeface="Montserrat" pitchFamily="2" charset="0"/>
              <a:buChar char="–"/>
            </a:pPr>
            <a:r>
              <a:rPr lang="en-GB" sz="1800" dirty="0">
                <a:latin typeface="+mn-lt"/>
              </a:rPr>
              <a:t>Effective for data analysis and machine learning</a:t>
            </a:r>
            <a:endParaRPr lang="en-GB" sz="1800" b="1" dirty="0">
              <a:latin typeface="+mn-lt"/>
            </a:endParaRPr>
          </a:p>
          <a:p>
            <a:pPr marL="449263" lvl="2">
              <a:buFont typeface="Arial" panose="020B0604020202020204" pitchFamily="34" charset="0"/>
              <a:buChar char="•"/>
            </a:pPr>
            <a:r>
              <a:rPr lang="en-GB" sz="1800" b="1" dirty="0">
                <a:latin typeface="+mn-lt"/>
              </a:rPr>
              <a:t>Concurrency </a:t>
            </a:r>
            <a:r>
              <a:rPr lang="en-GB" sz="1800" dirty="0">
                <a:latin typeface="+mn-lt"/>
              </a:rPr>
              <a:t>(concurrent.futures, </a:t>
            </a:r>
            <a:r>
              <a:rPr lang="en-GB" sz="1800" b="1" dirty="0">
                <a:latin typeface="+mn-lt"/>
              </a:rPr>
              <a:t>asyncio</a:t>
            </a:r>
            <a:r>
              <a:rPr lang="en-GB" sz="1800" dirty="0">
                <a:latin typeface="+mn-lt"/>
              </a:rPr>
              <a:t>)</a:t>
            </a:r>
          </a:p>
          <a:p>
            <a:pPr marL="714375" lvl="2" indent="-265113">
              <a:buFont typeface="Montserrat" pitchFamily="2" charset="0"/>
              <a:buChar char="–"/>
            </a:pPr>
            <a:r>
              <a:rPr lang="en-GB" sz="1800" dirty="0">
                <a:latin typeface="+mn-lt"/>
              </a:rPr>
              <a:t>Multiple tasks start, run and finish independently, but not always at same time</a:t>
            </a:r>
          </a:p>
          <a:p>
            <a:pPr marL="714375" lvl="2" indent="-265113">
              <a:buFont typeface="Montserrat" pitchFamily="2" charset="0"/>
              <a:buChar char="–"/>
            </a:pPr>
            <a:r>
              <a:rPr lang="en-GB" sz="1800" dirty="0">
                <a:latin typeface="+mn-lt"/>
              </a:rPr>
              <a:t>Allows efficient task switching during I/O bound tasks</a:t>
            </a:r>
          </a:p>
          <a:p>
            <a:pPr marL="449263" lvl="2">
              <a:buFont typeface="Arial" panose="020B0604020202020204" pitchFamily="34" charset="0"/>
              <a:buChar char="•"/>
            </a:pPr>
            <a:r>
              <a:rPr lang="en-GB" sz="1800" b="1" dirty="0">
                <a:latin typeface="+mn-lt"/>
              </a:rPr>
              <a:t>Threading</a:t>
            </a:r>
            <a:r>
              <a:rPr lang="en-GB" sz="1800" dirty="0">
                <a:latin typeface="+mn-lt"/>
              </a:rPr>
              <a:t> (threading)</a:t>
            </a:r>
          </a:p>
          <a:p>
            <a:pPr marL="714375" lvl="2" indent="-265113">
              <a:buFont typeface="Montserrat" pitchFamily="2" charset="0"/>
              <a:buChar char="–"/>
            </a:pPr>
            <a:r>
              <a:rPr lang="en-GB" sz="1800" dirty="0">
                <a:latin typeface="+mn-lt"/>
              </a:rPr>
              <a:t>Multiple threads run with a single process, sharing same memory</a:t>
            </a:r>
          </a:p>
          <a:p>
            <a:pPr marL="714375" lvl="2" indent="-265113">
              <a:buFont typeface="Montserrat" pitchFamily="2" charset="0"/>
              <a:buChar char="–"/>
            </a:pPr>
            <a:r>
              <a:rPr lang="en-GB" sz="1800" dirty="0">
                <a:latin typeface="+mn-lt"/>
              </a:rPr>
              <a:t>Restricted by GIL so ideal for wait based tasks like File I/O. network requests</a:t>
            </a:r>
          </a:p>
          <a:p>
            <a:pPr marL="449263" lvl="2">
              <a:buFont typeface="Arial" panose="020B0604020202020204" pitchFamily="34" charset="0"/>
              <a:buChar char="•"/>
            </a:pPr>
            <a:endParaRPr lang="en-GB" sz="1800" dirty="0">
              <a:latin typeface="+mn-lt"/>
            </a:endParaRPr>
          </a:p>
          <a:p>
            <a:pPr marL="449263" lvl="2">
              <a:buFont typeface="Arial" panose="020B0604020202020204" pitchFamily="34" charset="0"/>
              <a:buChar char="•"/>
            </a:pPr>
            <a:endParaRPr lang="en-GB" sz="1800" dirty="0">
              <a:latin typeface="+mn-lt"/>
            </a:endParaRPr>
          </a:p>
          <a:p>
            <a:pPr marL="182563" lvl="2" indent="0">
              <a:buNone/>
            </a:pPr>
            <a:endParaRPr lang="en-GB" b="0" i="0" dirty="0">
              <a:effectLst/>
              <a:latin typeface="+mn-lt"/>
            </a:endParaRPr>
          </a:p>
        </p:txBody>
      </p:sp>
      <p:sp>
        <p:nvSpPr>
          <p:cNvPr id="2" name="Slide Number Placeholder 1">
            <a:extLst>
              <a:ext uri="{FF2B5EF4-FFF2-40B4-BE49-F238E27FC236}">
                <a16:creationId xmlns:a16="http://schemas.microsoft.com/office/drawing/2014/main" id="{60E7907D-4A0A-CC8F-93D3-E2D82BF5A0C4}"/>
              </a:ext>
            </a:extLst>
          </p:cNvPr>
          <p:cNvSpPr>
            <a:spLocks noGrp="1"/>
          </p:cNvSpPr>
          <p:nvPr>
            <p:ph type="sldNum" sz="quarter" idx="4"/>
          </p:nvPr>
        </p:nvSpPr>
        <p:spPr/>
        <p:txBody>
          <a:bodyPr/>
          <a:lstStyle/>
          <a:p>
            <a:fld id="{EF892D59-8F09-EF4B-AD6D-DA609442F868}" type="slidenum">
              <a:rPr lang="en-GB" smtClean="0"/>
              <a:pPr/>
              <a:t>26</a:t>
            </a:fld>
            <a:endParaRPr lang="en-GB" dirty="0"/>
          </a:p>
        </p:txBody>
      </p:sp>
      <p:sp>
        <p:nvSpPr>
          <p:cNvPr id="3" name="Oval 2">
            <a:extLst>
              <a:ext uri="{FF2B5EF4-FFF2-40B4-BE49-F238E27FC236}">
                <a16:creationId xmlns:a16="http://schemas.microsoft.com/office/drawing/2014/main" id="{642C1065-CD26-207D-73CF-A6E6637D89D5}"/>
              </a:ext>
            </a:extLst>
          </p:cNvPr>
          <p:cNvSpPr/>
          <p:nvPr/>
        </p:nvSpPr>
        <p:spPr>
          <a:xfrm>
            <a:off x="382385" y="3175462"/>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1CE69553-D415-0BD3-6C74-F635CD1B4255}"/>
              </a:ext>
            </a:extLst>
          </p:cNvPr>
          <p:cNvSpPr/>
          <p:nvPr/>
        </p:nvSpPr>
        <p:spPr>
          <a:xfrm>
            <a:off x="382384" y="1715193"/>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E84174B1-F352-FDDD-F8D7-E1A810B9AF89}"/>
              </a:ext>
            </a:extLst>
          </p:cNvPr>
          <p:cNvCxnSpPr>
            <a:cxnSpLocks/>
            <a:endCxn id="3" idx="0"/>
          </p:cNvCxnSpPr>
          <p:nvPr/>
        </p:nvCxnSpPr>
        <p:spPr>
          <a:xfrm>
            <a:off x="561109" y="2039389"/>
            <a:ext cx="0" cy="1136073"/>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uzzle pieces with words on them&#10;&#10;AI-generated content may be incorrect.">
            <a:extLst>
              <a:ext uri="{FF2B5EF4-FFF2-40B4-BE49-F238E27FC236}">
                <a16:creationId xmlns:a16="http://schemas.microsoft.com/office/drawing/2014/main" id="{3F560394-99A4-8811-75E3-DA624FDE4744}"/>
              </a:ext>
            </a:extLst>
          </p:cNvPr>
          <p:cNvPicPr>
            <a:picLocks noChangeAspect="1"/>
          </p:cNvPicPr>
          <p:nvPr/>
        </p:nvPicPr>
        <p:blipFill>
          <a:blip r:embed="rId3"/>
          <a:stretch>
            <a:fillRect/>
          </a:stretch>
        </p:blipFill>
        <p:spPr>
          <a:xfrm>
            <a:off x="8977484" y="2039389"/>
            <a:ext cx="2921139" cy="3592051"/>
          </a:xfrm>
          <a:prstGeom prst="rect">
            <a:avLst/>
          </a:prstGeom>
        </p:spPr>
      </p:pic>
    </p:spTree>
    <p:extLst>
      <p:ext uri="{BB962C8B-B14F-4D97-AF65-F5344CB8AC3E}">
        <p14:creationId xmlns:p14="http://schemas.microsoft.com/office/powerpoint/2010/main" val="2512488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14DDC-DAE2-0072-84D7-09AD5AE61B8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7CEC457C-FC9E-074E-F0B5-28DC267AFF5B}"/>
              </a:ext>
            </a:extLst>
          </p:cNvPr>
          <p:cNvSpPr>
            <a:spLocks noGrp="1" noChangeArrowheads="1"/>
          </p:cNvSpPr>
          <p:nvPr>
            <p:ph type="title"/>
          </p:nvPr>
        </p:nvSpPr>
        <p:spPr>
          <a:xfrm>
            <a:off x="908683" y="322664"/>
            <a:ext cx="11517818" cy="805001"/>
          </a:xfrm>
        </p:spPr>
        <p:txBody>
          <a:bodyPr/>
          <a:lstStyle/>
          <a:p>
            <a:r>
              <a:rPr lang="en-GB" dirty="0"/>
              <a:t>asyncio - look and feel of concurrency</a:t>
            </a:r>
          </a:p>
        </p:txBody>
      </p:sp>
      <p:sp>
        <p:nvSpPr>
          <p:cNvPr id="15363" name="Rectangle 3">
            <a:extLst>
              <a:ext uri="{FF2B5EF4-FFF2-40B4-BE49-F238E27FC236}">
                <a16:creationId xmlns:a16="http://schemas.microsoft.com/office/drawing/2014/main" id="{A07DD9E5-88CE-1F47-C424-C54DB06CB589}"/>
              </a:ext>
            </a:extLst>
          </p:cNvPr>
          <p:cNvSpPr>
            <a:spLocks noGrp="1" noChangeArrowheads="1"/>
          </p:cNvSpPr>
          <p:nvPr>
            <p:ph idx="1"/>
          </p:nvPr>
        </p:nvSpPr>
        <p:spPr>
          <a:xfrm>
            <a:off x="341272" y="1368256"/>
            <a:ext cx="11516239" cy="5167080"/>
          </a:xfrm>
        </p:spPr>
        <p:txBody>
          <a:bodyPr>
            <a:noAutofit/>
          </a:bodyPr>
          <a:lstStyle/>
          <a:p>
            <a:pPr marL="88900" lvl="2" indent="0">
              <a:buNone/>
            </a:pPr>
            <a:r>
              <a:rPr lang="en-GB" b="1" dirty="0"/>
              <a:t>asyncio - “the library to write concurrent code”</a:t>
            </a:r>
          </a:p>
          <a:p>
            <a:pPr marL="449263" lvl="2">
              <a:buFont typeface="Arial" panose="020B0604020202020204" pitchFamily="34" charset="0"/>
              <a:buChar char="•"/>
            </a:pPr>
            <a:r>
              <a:rPr lang="en-GB" sz="1800" dirty="0">
                <a:latin typeface="+mn-lt"/>
              </a:rPr>
              <a:t>Single-threaded design that uses an event loop</a:t>
            </a:r>
          </a:p>
          <a:p>
            <a:pPr marL="449263" lvl="2">
              <a:buFont typeface="Arial" panose="020B0604020202020204" pitchFamily="34" charset="0"/>
              <a:buChar char="•"/>
            </a:pPr>
            <a:r>
              <a:rPr lang="en-GB" sz="1800" dirty="0">
                <a:latin typeface="+mn-lt"/>
              </a:rPr>
              <a:t>Not parallelism, more aligned to threading than multiprocessing</a:t>
            </a:r>
          </a:p>
          <a:p>
            <a:pPr marL="449263" lvl="2">
              <a:buFont typeface="Arial" panose="020B0604020202020204" pitchFamily="34" charset="0"/>
              <a:buChar char="•"/>
            </a:pPr>
            <a:r>
              <a:rPr lang="en-GB" sz="1800" dirty="0">
                <a:latin typeface="+mn-lt"/>
              </a:rPr>
              <a:t>Provides a foundation for running/managing coroutines</a:t>
            </a:r>
            <a:endParaRPr lang="en-GB" b="0" i="0" dirty="0">
              <a:effectLst/>
              <a:latin typeface="+mn-lt"/>
            </a:endParaRPr>
          </a:p>
          <a:p>
            <a:pPr marL="88900" lvl="2" indent="0">
              <a:buNone/>
            </a:pPr>
            <a:r>
              <a:rPr lang="en-GB" b="1" dirty="0"/>
              <a:t>asyncio - the package </a:t>
            </a:r>
            <a:r>
              <a:rPr lang="en-GB" dirty="0"/>
              <a:t>(</a:t>
            </a:r>
            <a:r>
              <a:rPr lang="en-GB" dirty="0">
                <a:latin typeface="+mn-lt"/>
              </a:rPr>
              <a:t>Python 3.4 but rapidly evolved from 3.7)</a:t>
            </a:r>
          </a:p>
          <a:p>
            <a:pPr marL="449263" lvl="2">
              <a:buFont typeface="Arial" panose="020B0604020202020204" pitchFamily="34" charset="0"/>
              <a:buChar char="•"/>
            </a:pPr>
            <a:r>
              <a:rPr lang="en-GB" sz="1800" dirty="0">
                <a:latin typeface="+mn-lt"/>
              </a:rPr>
              <a:t>Provides two new keywords </a:t>
            </a:r>
            <a:r>
              <a:rPr lang="en-GB" sz="1800" b="1" dirty="0">
                <a:latin typeface="+mn-lt"/>
              </a:rPr>
              <a:t>async</a:t>
            </a:r>
            <a:r>
              <a:rPr lang="en-GB" sz="1800" dirty="0">
                <a:latin typeface="+mn-lt"/>
              </a:rPr>
              <a:t>/</a:t>
            </a:r>
            <a:r>
              <a:rPr lang="en-GB" sz="1800" b="1" dirty="0">
                <a:latin typeface="+mn-lt"/>
              </a:rPr>
              <a:t>await</a:t>
            </a:r>
            <a:r>
              <a:rPr lang="en-GB" sz="1800" dirty="0">
                <a:latin typeface="+mn-lt"/>
              </a:rPr>
              <a:t> for defining coroutines</a:t>
            </a:r>
          </a:p>
          <a:p>
            <a:pPr marL="449263" lvl="2">
              <a:buFont typeface="Arial" panose="020B0604020202020204" pitchFamily="34" charset="0"/>
              <a:buChar char="•"/>
            </a:pPr>
            <a:r>
              <a:rPr lang="en-GB" sz="1800" dirty="0">
                <a:latin typeface="+mn-lt"/>
              </a:rPr>
              <a:t>Provides a foundation for running/managing </a:t>
            </a:r>
            <a:r>
              <a:rPr lang="en-GB" sz="1800" b="1" dirty="0">
                <a:latin typeface="+mn-lt"/>
              </a:rPr>
              <a:t>coroutines</a:t>
            </a:r>
            <a:endParaRPr lang="en-GB" sz="1800" b="1" i="0" dirty="0">
              <a:effectLst/>
              <a:latin typeface="+mn-lt"/>
            </a:endParaRPr>
          </a:p>
          <a:p>
            <a:pPr marL="88900" lvl="2" indent="0">
              <a:buNone/>
            </a:pPr>
            <a:r>
              <a:rPr lang="en-GB" b="1" dirty="0"/>
              <a:t>asyncio - the components</a:t>
            </a:r>
          </a:p>
          <a:p>
            <a:pPr marL="449263" lvl="2">
              <a:buFont typeface="Arial" panose="020B0604020202020204" pitchFamily="34" charset="0"/>
              <a:buChar char="•"/>
            </a:pPr>
            <a:r>
              <a:rPr lang="en-GB" sz="1800" b="1" i="0" dirty="0">
                <a:effectLst/>
                <a:latin typeface="+mn-lt"/>
              </a:rPr>
              <a:t>async</a:t>
            </a:r>
            <a:r>
              <a:rPr lang="en-GB" sz="1800" i="0" dirty="0">
                <a:effectLst/>
                <a:latin typeface="+mn-lt"/>
              </a:rPr>
              <a:t> – a piece of code which tells python that the object can be used asynchronously </a:t>
            </a: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sz="1600" i="0" dirty="0">
              <a:effectLst/>
              <a:latin typeface="+mn-lt"/>
            </a:endParaRPr>
          </a:p>
          <a:p>
            <a:pPr marL="449263" lvl="2">
              <a:buFont typeface="Arial" panose="020B0604020202020204" pitchFamily="34" charset="0"/>
              <a:buChar char="•"/>
            </a:pPr>
            <a:r>
              <a:rPr lang="en-GB" sz="1800" b="1" i="0" dirty="0">
                <a:effectLst/>
                <a:latin typeface="+mn-lt"/>
              </a:rPr>
              <a:t>await</a:t>
            </a:r>
            <a:r>
              <a:rPr lang="en-GB" sz="1800" i="0" dirty="0">
                <a:effectLst/>
                <a:latin typeface="+mn-lt"/>
              </a:rPr>
              <a:t> – this tells the code to pause and wait for something to happen.</a:t>
            </a:r>
          </a:p>
          <a:p>
            <a:pPr marL="88900" lvl="2" indent="0">
              <a:buNone/>
            </a:pPr>
            <a:endParaRPr lang="en-GB" b="1" dirty="0"/>
          </a:p>
          <a:p>
            <a:pPr marL="88900" lvl="2" indent="0">
              <a:buNone/>
            </a:pPr>
            <a:endParaRPr lang="en-GB" b="1" dirty="0"/>
          </a:p>
        </p:txBody>
      </p:sp>
      <p:sp>
        <p:nvSpPr>
          <p:cNvPr id="2" name="Slide Number Placeholder 1">
            <a:extLst>
              <a:ext uri="{FF2B5EF4-FFF2-40B4-BE49-F238E27FC236}">
                <a16:creationId xmlns:a16="http://schemas.microsoft.com/office/drawing/2014/main" id="{F1ECC1E2-F4B2-3BD7-8165-4D0BB5C48692}"/>
              </a:ext>
            </a:extLst>
          </p:cNvPr>
          <p:cNvSpPr>
            <a:spLocks noGrp="1"/>
          </p:cNvSpPr>
          <p:nvPr>
            <p:ph type="sldNum" sz="quarter" idx="4"/>
          </p:nvPr>
        </p:nvSpPr>
        <p:spPr/>
        <p:txBody>
          <a:bodyPr/>
          <a:lstStyle/>
          <a:p>
            <a:fld id="{EF892D59-8F09-EF4B-AD6D-DA609442F868}" type="slidenum">
              <a:rPr lang="en-GB" smtClean="0"/>
              <a:pPr/>
              <a:t>27</a:t>
            </a:fld>
            <a:endParaRPr lang="en-GB" dirty="0"/>
          </a:p>
        </p:txBody>
      </p:sp>
      <p:sp>
        <p:nvSpPr>
          <p:cNvPr id="3" name="Text Box 4">
            <a:extLst>
              <a:ext uri="{FF2B5EF4-FFF2-40B4-BE49-F238E27FC236}">
                <a16:creationId xmlns:a16="http://schemas.microsoft.com/office/drawing/2014/main" id="{6EE7F5FF-E36B-7749-DB46-AE6F5E60FDD7}"/>
              </a:ext>
            </a:extLst>
          </p:cNvPr>
          <p:cNvSpPr txBox="1">
            <a:spLocks noChangeArrowheads="1"/>
          </p:cNvSpPr>
          <p:nvPr/>
        </p:nvSpPr>
        <p:spPr bwMode="auto">
          <a:xfrm>
            <a:off x="836959" y="4702606"/>
            <a:ext cx="2695950"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async def test():</a:t>
            </a:r>
          </a:p>
          <a:p>
            <a:pPr>
              <a:spcBef>
                <a:spcPct val="0"/>
              </a:spcBef>
            </a:pPr>
            <a:r>
              <a:rPr lang="en-GB" sz="1800" b="1" dirty="0">
                <a:latin typeface="Courier New" panose="02070309020205020404" pitchFamily="49" charset="0"/>
              </a:rPr>
              <a:t>    some code</a:t>
            </a:r>
          </a:p>
        </p:txBody>
      </p:sp>
      <p:sp>
        <p:nvSpPr>
          <p:cNvPr id="4" name="Text Box 4">
            <a:extLst>
              <a:ext uri="{FF2B5EF4-FFF2-40B4-BE49-F238E27FC236}">
                <a16:creationId xmlns:a16="http://schemas.microsoft.com/office/drawing/2014/main" id="{664BC010-361E-4F82-0758-9A8F95904015}"/>
              </a:ext>
            </a:extLst>
          </p:cNvPr>
          <p:cNvSpPr txBox="1">
            <a:spLocks noChangeArrowheads="1"/>
          </p:cNvSpPr>
          <p:nvPr/>
        </p:nvSpPr>
        <p:spPr bwMode="auto">
          <a:xfrm>
            <a:off x="836960" y="5802719"/>
            <a:ext cx="2695950"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async def test():</a:t>
            </a:r>
          </a:p>
          <a:p>
            <a:pPr>
              <a:spcBef>
                <a:spcPct val="0"/>
              </a:spcBef>
            </a:pPr>
            <a:r>
              <a:rPr lang="en-GB" sz="1800" b="1" dirty="0">
                <a:latin typeface="Courier New" panose="02070309020205020404" pitchFamily="49" charset="0"/>
              </a:rPr>
              <a:t>    </a:t>
            </a:r>
            <a:r>
              <a:rPr lang="en-GB" sz="1800" dirty="0">
                <a:latin typeface="Courier New" panose="02070309020205020404" pitchFamily="49" charset="0"/>
              </a:rPr>
              <a:t>await y()</a:t>
            </a:r>
          </a:p>
          <a:p>
            <a:pPr>
              <a:spcBef>
                <a:spcPct val="0"/>
              </a:spcBef>
            </a:pPr>
            <a:r>
              <a:rPr lang="en-GB" sz="1800" b="1" dirty="0">
                <a:latin typeface="Courier New" panose="02070309020205020404" pitchFamily="49" charset="0"/>
              </a:rPr>
              <a:t>    return y</a:t>
            </a:r>
          </a:p>
        </p:txBody>
      </p:sp>
    </p:spTree>
    <p:extLst>
      <p:ext uri="{BB962C8B-B14F-4D97-AF65-F5344CB8AC3E}">
        <p14:creationId xmlns:p14="http://schemas.microsoft.com/office/powerpoint/2010/main" val="1057734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86742" y="313592"/>
            <a:ext cx="11517818" cy="805001"/>
          </a:xfrm>
        </p:spPr>
        <p:txBody>
          <a:bodyPr/>
          <a:lstStyle/>
          <a:p>
            <a:r>
              <a:rPr lang="en-GB" dirty="0"/>
              <a:t>Example using asyncio</a:t>
            </a:r>
          </a:p>
        </p:txBody>
      </p:sp>
      <p:sp>
        <p:nvSpPr>
          <p:cNvPr id="15363" name="Rectangle 3"/>
          <p:cNvSpPr>
            <a:spLocks noGrp="1" noChangeArrowheads="1"/>
          </p:cNvSpPr>
          <p:nvPr>
            <p:ph idx="1"/>
          </p:nvPr>
        </p:nvSpPr>
        <p:spPr>
          <a:xfrm>
            <a:off x="341272" y="1368256"/>
            <a:ext cx="11516239" cy="4097824"/>
          </a:xfrm>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430937" y="1211852"/>
            <a:ext cx="6964092" cy="477053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a:t>
            </a:r>
            <a:r>
              <a:rPr lang="en-GB" sz="1600" b="1" dirty="0">
                <a:latin typeface="Courier New" panose="02070309020205020404" pitchFamily="49" charset="0"/>
              </a:rPr>
              <a:t>asyncio</a:t>
            </a: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async</a:t>
            </a:r>
            <a:r>
              <a:rPr lang="en-GB" sz="1600" dirty="0">
                <a:latin typeface="Courier New" panose="02070309020205020404" pitchFamily="49" charset="0"/>
              </a:rPr>
              <a:t> def fetch_data(source):</a:t>
            </a:r>
          </a:p>
          <a:p>
            <a:pPr>
              <a:spcBef>
                <a:spcPct val="0"/>
              </a:spcBef>
            </a:pPr>
            <a:r>
              <a:rPr lang="en-GB" sz="1600" dirty="0">
                <a:latin typeface="Courier New" panose="02070309020205020404" pitchFamily="49" charset="0"/>
              </a:rPr>
              <a:t>    print(f"Fetching data from {source}...")</a:t>
            </a:r>
          </a:p>
          <a:p>
            <a:pPr>
              <a:spcBef>
                <a:spcPct val="0"/>
              </a:spcBef>
            </a:pPr>
            <a:r>
              <a:rPr lang="en-GB" sz="1600" dirty="0">
                <a:latin typeface="Courier New" panose="02070309020205020404" pitchFamily="49" charset="0"/>
              </a:rPr>
              <a:t>    </a:t>
            </a:r>
            <a:r>
              <a:rPr lang="en-GB" sz="1600" b="1" dirty="0">
                <a:latin typeface="Courier New" panose="02070309020205020404" pitchFamily="49" charset="0"/>
              </a:rPr>
              <a:t>await asyncio.sleep(2</a:t>
            </a:r>
            <a:r>
              <a:rPr lang="en-GB" sz="1600" dirty="0">
                <a:latin typeface="Courier New" panose="02070309020205020404" pitchFamily="49" charset="0"/>
              </a:rPr>
              <a:t>)  # Simulate network request</a:t>
            </a:r>
          </a:p>
          <a:p>
            <a:pPr>
              <a:spcBef>
                <a:spcPct val="0"/>
              </a:spcBef>
            </a:pPr>
            <a:r>
              <a:rPr lang="en-GB" sz="1600" dirty="0">
                <a:latin typeface="Courier New" panose="02070309020205020404" pitchFamily="49" charset="0"/>
              </a:rPr>
              <a:t>    print(f"Finished fetching from {source}")</a:t>
            </a:r>
          </a:p>
          <a:p>
            <a:pPr>
              <a:spcBef>
                <a:spcPct val="0"/>
              </a:spcBef>
            </a:pPr>
            <a:r>
              <a:rPr lang="en-GB" sz="1600" dirty="0">
                <a:latin typeface="Courier New" panose="02070309020205020404" pitchFamily="49" charset="0"/>
              </a:rPr>
              <a:t>    return f"Data from {source}"</a:t>
            </a: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async</a:t>
            </a:r>
            <a:r>
              <a:rPr lang="en-GB" sz="1600" dirty="0">
                <a:latin typeface="Courier New" panose="02070309020205020404" pitchFamily="49" charset="0"/>
              </a:rPr>
              <a:t> def main():</a:t>
            </a:r>
          </a:p>
          <a:p>
            <a:pPr>
              <a:spcBef>
                <a:spcPct val="0"/>
              </a:spcBef>
            </a:pPr>
            <a:r>
              <a:rPr lang="en-GB" sz="1600" dirty="0">
                <a:latin typeface="Courier New" panose="02070309020205020404" pitchFamily="49" charset="0"/>
              </a:rPr>
              <a:t>    # Run multiple tasks concurrently</a:t>
            </a:r>
          </a:p>
          <a:p>
            <a:pPr>
              <a:spcBef>
                <a:spcPct val="0"/>
              </a:spcBef>
            </a:pPr>
            <a:r>
              <a:rPr lang="en-GB" sz="1600" dirty="0">
                <a:latin typeface="Courier New" panose="02070309020205020404" pitchFamily="49" charset="0"/>
              </a:rPr>
              <a:t>    task1 = </a:t>
            </a:r>
            <a:r>
              <a:rPr lang="en-GB" sz="1600" b="1" dirty="0">
                <a:latin typeface="Courier New" panose="02070309020205020404" pitchFamily="49" charset="0"/>
              </a:rPr>
              <a:t>asyncio.create_task(fetch_data("API 1"))</a:t>
            </a:r>
          </a:p>
          <a:p>
            <a:pPr>
              <a:spcBef>
                <a:spcPct val="0"/>
              </a:spcBef>
            </a:pPr>
            <a:r>
              <a:rPr lang="en-GB" sz="1600" dirty="0">
                <a:latin typeface="Courier New" panose="02070309020205020404" pitchFamily="49" charset="0"/>
              </a:rPr>
              <a:t>    task2 = asyncio.create_task(fetch_data("API 2"))</a:t>
            </a:r>
          </a:p>
          <a:p>
            <a:pPr>
              <a:spcBef>
                <a:spcPct val="0"/>
              </a:spcBef>
            </a:pPr>
            <a:r>
              <a:rPr lang="en-GB" sz="1600" dirty="0">
                <a:latin typeface="Courier New" panose="02070309020205020404" pitchFamily="49" charset="0"/>
              </a:rPr>
              <a:t>    task3 = asyncio.create_task(fetch_data("API 3"))</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 Wait for all tasks to complete</a:t>
            </a:r>
          </a:p>
          <a:p>
            <a:pPr>
              <a:spcBef>
                <a:spcPct val="0"/>
              </a:spcBef>
            </a:pPr>
            <a:r>
              <a:rPr lang="en-GB" sz="1600" dirty="0">
                <a:latin typeface="Courier New" panose="02070309020205020404" pitchFamily="49" charset="0"/>
              </a:rPr>
              <a:t>    results = </a:t>
            </a:r>
            <a:r>
              <a:rPr lang="en-GB" sz="1600" b="1" dirty="0">
                <a:latin typeface="Courier New" panose="02070309020205020404" pitchFamily="49" charset="0"/>
              </a:rPr>
              <a:t>await asyncio.gather(task1, task2, task3)</a:t>
            </a:r>
          </a:p>
          <a:p>
            <a:pPr>
              <a:spcBef>
                <a:spcPct val="0"/>
              </a:spcBef>
            </a:pPr>
            <a:r>
              <a:rPr lang="en-GB" sz="1600" dirty="0">
                <a:latin typeface="Courier New" panose="02070309020205020404" pitchFamily="49" charset="0"/>
              </a:rPr>
              <a:t>    print(results)</a:t>
            </a: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asyncio.run(main())</a:t>
            </a:r>
          </a:p>
        </p:txBody>
      </p:sp>
      <p:sp>
        <p:nvSpPr>
          <p:cNvPr id="12" name="TextBox 11">
            <a:extLst>
              <a:ext uri="{FF2B5EF4-FFF2-40B4-BE49-F238E27FC236}">
                <a16:creationId xmlns:a16="http://schemas.microsoft.com/office/drawing/2014/main" id="{C9E01084-F75E-7CE4-C209-72DF9DDBB830}"/>
              </a:ext>
            </a:extLst>
          </p:cNvPr>
          <p:cNvSpPr txBox="1"/>
          <p:nvPr/>
        </p:nvSpPr>
        <p:spPr>
          <a:xfrm>
            <a:off x="3803292" y="1104693"/>
            <a:ext cx="4458966" cy="2872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 async tells python function can be paused </a:t>
            </a:r>
          </a:p>
        </p:txBody>
      </p:sp>
      <p:cxnSp>
        <p:nvCxnSpPr>
          <p:cNvPr id="14" name="Straight Arrow Connector 13">
            <a:extLst>
              <a:ext uri="{FF2B5EF4-FFF2-40B4-BE49-F238E27FC236}">
                <a16:creationId xmlns:a16="http://schemas.microsoft.com/office/drawing/2014/main" id="{7C4F7DCF-9F50-EE7B-4822-8ED25A555A2D}"/>
              </a:ext>
            </a:extLst>
          </p:cNvPr>
          <p:cNvCxnSpPr>
            <a:cxnSpLocks/>
            <a:stCxn id="12" idx="1"/>
          </p:cNvCxnSpPr>
          <p:nvPr/>
        </p:nvCxnSpPr>
        <p:spPr>
          <a:xfrm flipH="1">
            <a:off x="1161143" y="1248306"/>
            <a:ext cx="2642149" cy="54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9ADB60-4E85-99C3-5969-2139DF78C8CB}"/>
              </a:ext>
            </a:extLst>
          </p:cNvPr>
          <p:cNvSpPr txBox="1"/>
          <p:nvPr/>
        </p:nvSpPr>
        <p:spPr>
          <a:xfrm>
            <a:off x="7905304" y="1996654"/>
            <a:ext cx="4041871" cy="73683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await tells the coroutine to pause</a:t>
            </a:r>
          </a:p>
          <a:p>
            <a:pPr algn="l"/>
            <a:r>
              <a:rPr lang="en-GB" sz="1600" dirty="0"/>
              <a:t>asyncio.sleep manages a short pause, but other coroutines continue</a:t>
            </a:r>
          </a:p>
        </p:txBody>
      </p:sp>
      <p:cxnSp>
        <p:nvCxnSpPr>
          <p:cNvPr id="17" name="Straight Arrow Connector 16">
            <a:extLst>
              <a:ext uri="{FF2B5EF4-FFF2-40B4-BE49-F238E27FC236}">
                <a16:creationId xmlns:a16="http://schemas.microsoft.com/office/drawing/2014/main" id="{C0AA39CB-A7CA-A90F-8AE6-0F72C4C3470F}"/>
              </a:ext>
            </a:extLst>
          </p:cNvPr>
          <p:cNvCxnSpPr>
            <a:cxnSpLocks/>
            <a:stCxn id="15" idx="1"/>
          </p:cNvCxnSpPr>
          <p:nvPr/>
        </p:nvCxnSpPr>
        <p:spPr>
          <a:xfrm flipH="1">
            <a:off x="7220857" y="2365071"/>
            <a:ext cx="684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1421C6B-EC46-EC59-079D-90954A2337E5}"/>
              </a:ext>
            </a:extLst>
          </p:cNvPr>
          <p:cNvSpPr txBox="1"/>
          <p:nvPr/>
        </p:nvSpPr>
        <p:spPr>
          <a:xfrm>
            <a:off x="7905304" y="3390059"/>
            <a:ext cx="4041871" cy="55150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Autofit/>
          </a:bodyPr>
          <a:lstStyle/>
          <a:p>
            <a:pPr algn="l"/>
            <a:r>
              <a:rPr lang="en-GB" sz="1600" dirty="0"/>
              <a:t>Run an async function concurrently as separate task and return task object</a:t>
            </a:r>
          </a:p>
        </p:txBody>
      </p:sp>
      <p:sp>
        <p:nvSpPr>
          <p:cNvPr id="21" name="TextBox 20">
            <a:extLst>
              <a:ext uri="{FF2B5EF4-FFF2-40B4-BE49-F238E27FC236}">
                <a16:creationId xmlns:a16="http://schemas.microsoft.com/office/drawing/2014/main" id="{824FDE81-C5EC-A467-CA6E-38A29448CF17}"/>
              </a:ext>
            </a:extLst>
          </p:cNvPr>
          <p:cNvSpPr txBox="1"/>
          <p:nvPr/>
        </p:nvSpPr>
        <p:spPr>
          <a:xfrm>
            <a:off x="7905305" y="4217317"/>
            <a:ext cx="4041870" cy="55150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Wait for all concurrent tasks to finish.</a:t>
            </a:r>
          </a:p>
          <a:p>
            <a:pPr algn="l"/>
            <a:r>
              <a:rPr lang="en-GB" sz="1600" dirty="0"/>
              <a:t>Return a list of results from all tasks</a:t>
            </a:r>
          </a:p>
        </p:txBody>
      </p:sp>
      <p:cxnSp>
        <p:nvCxnSpPr>
          <p:cNvPr id="23" name="Straight Arrow Connector 22">
            <a:extLst>
              <a:ext uri="{FF2B5EF4-FFF2-40B4-BE49-F238E27FC236}">
                <a16:creationId xmlns:a16="http://schemas.microsoft.com/office/drawing/2014/main" id="{42FACEAB-A795-5C03-3599-8613BE1A9FCC}"/>
              </a:ext>
            </a:extLst>
          </p:cNvPr>
          <p:cNvCxnSpPr>
            <a:cxnSpLocks/>
          </p:cNvCxnSpPr>
          <p:nvPr/>
        </p:nvCxnSpPr>
        <p:spPr>
          <a:xfrm flipH="1">
            <a:off x="6001657" y="4493070"/>
            <a:ext cx="1903647" cy="405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 Box 6">
            <a:extLst>
              <a:ext uri="{FF2B5EF4-FFF2-40B4-BE49-F238E27FC236}">
                <a16:creationId xmlns:a16="http://schemas.microsoft.com/office/drawing/2014/main" id="{9B316DC6-8114-AF36-6A02-288D41D6DABB}"/>
              </a:ext>
            </a:extLst>
          </p:cNvPr>
          <p:cNvSpPr txBox="1">
            <a:spLocks noChangeArrowheads="1"/>
          </p:cNvSpPr>
          <p:nvPr/>
        </p:nvSpPr>
        <p:spPr bwMode="auto">
          <a:xfrm>
            <a:off x="4698076" y="5193761"/>
            <a:ext cx="6311933" cy="16004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Fetching data from API 1...</a:t>
            </a:r>
          </a:p>
          <a:p>
            <a:pPr>
              <a:spcBef>
                <a:spcPct val="0"/>
              </a:spcBef>
            </a:pPr>
            <a:r>
              <a:rPr lang="en-GB" sz="1400" dirty="0">
                <a:latin typeface="Courier New" panose="02070309020205020404" pitchFamily="49" charset="0"/>
              </a:rPr>
              <a:t>Fetching data from API 2...</a:t>
            </a:r>
          </a:p>
          <a:p>
            <a:pPr>
              <a:spcBef>
                <a:spcPct val="0"/>
              </a:spcBef>
            </a:pPr>
            <a:r>
              <a:rPr lang="en-GB" sz="1400" dirty="0">
                <a:latin typeface="Courier New" panose="02070309020205020404" pitchFamily="49" charset="0"/>
              </a:rPr>
              <a:t>Fetching data from API 3...</a:t>
            </a:r>
          </a:p>
          <a:p>
            <a:pPr>
              <a:spcBef>
                <a:spcPct val="0"/>
              </a:spcBef>
            </a:pPr>
            <a:r>
              <a:rPr lang="en-GB" sz="1400" dirty="0">
                <a:latin typeface="Courier New" panose="02070309020205020404" pitchFamily="49" charset="0"/>
              </a:rPr>
              <a:t>Finished fetching from API 1</a:t>
            </a:r>
          </a:p>
          <a:p>
            <a:pPr>
              <a:spcBef>
                <a:spcPct val="0"/>
              </a:spcBef>
            </a:pPr>
            <a:r>
              <a:rPr lang="en-GB" sz="1400" dirty="0">
                <a:latin typeface="Courier New" panose="02070309020205020404" pitchFamily="49" charset="0"/>
              </a:rPr>
              <a:t>Finished fetching from API 2</a:t>
            </a:r>
          </a:p>
          <a:p>
            <a:pPr>
              <a:spcBef>
                <a:spcPct val="0"/>
              </a:spcBef>
            </a:pPr>
            <a:r>
              <a:rPr lang="en-GB" sz="1400" dirty="0">
                <a:latin typeface="Courier New" panose="02070309020205020404" pitchFamily="49" charset="0"/>
              </a:rPr>
              <a:t>Finished fetching from API 3</a:t>
            </a:r>
          </a:p>
          <a:p>
            <a:pPr>
              <a:spcBef>
                <a:spcPct val="0"/>
              </a:spcBef>
            </a:pPr>
            <a:r>
              <a:rPr lang="en-GB" sz="1400" dirty="0">
                <a:latin typeface="Courier New" panose="02070309020205020404" pitchFamily="49" charset="0"/>
              </a:rPr>
              <a:t>['Data from API 1', 'Data from API 2', 'Data from API 3']</a:t>
            </a:r>
          </a:p>
        </p:txBody>
      </p:sp>
      <p:sp>
        <p:nvSpPr>
          <p:cNvPr id="3" name="Slide Number Placeholder 2">
            <a:extLst>
              <a:ext uri="{FF2B5EF4-FFF2-40B4-BE49-F238E27FC236}">
                <a16:creationId xmlns:a16="http://schemas.microsoft.com/office/drawing/2014/main" id="{BA2822AF-2AC2-1FD7-F519-6BCB90F67A5D}"/>
              </a:ext>
            </a:extLst>
          </p:cNvPr>
          <p:cNvSpPr>
            <a:spLocks noGrp="1"/>
          </p:cNvSpPr>
          <p:nvPr>
            <p:ph type="sldNum" sz="quarter" idx="4"/>
          </p:nvPr>
        </p:nvSpPr>
        <p:spPr/>
        <p:txBody>
          <a:bodyPr/>
          <a:lstStyle/>
          <a:p>
            <a:fld id="{EF892D59-8F09-EF4B-AD6D-DA609442F868}" type="slidenum">
              <a:rPr lang="en-GB" smtClean="0"/>
              <a:pPr/>
              <a:t>28</a:t>
            </a:fld>
            <a:endParaRPr lang="en-GB" dirty="0"/>
          </a:p>
        </p:txBody>
      </p:sp>
      <p:sp>
        <p:nvSpPr>
          <p:cNvPr id="19" name="TextBox 18">
            <a:extLst>
              <a:ext uri="{FF2B5EF4-FFF2-40B4-BE49-F238E27FC236}">
                <a16:creationId xmlns:a16="http://schemas.microsoft.com/office/drawing/2014/main" id="{63B4997C-16A9-C728-C08D-CD1395828F38}"/>
              </a:ext>
            </a:extLst>
          </p:cNvPr>
          <p:cNvSpPr txBox="1"/>
          <p:nvPr/>
        </p:nvSpPr>
        <p:spPr>
          <a:xfrm>
            <a:off x="7800244" y="5193761"/>
            <a:ext cx="4146931" cy="58343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Autofit/>
          </a:bodyPr>
          <a:lstStyle/>
          <a:p>
            <a:pPr algn="l"/>
            <a:r>
              <a:rPr lang="en-GB" sz="1600" dirty="0"/>
              <a:t>Without asyncio, finish in 6s (2s per call)</a:t>
            </a:r>
          </a:p>
          <a:p>
            <a:pPr algn="l"/>
            <a:r>
              <a:rPr lang="en-GB" sz="1600" dirty="0"/>
              <a:t>With asyncio, finish in 2s</a:t>
            </a:r>
          </a:p>
        </p:txBody>
      </p:sp>
      <p:cxnSp>
        <p:nvCxnSpPr>
          <p:cNvPr id="28" name="Straight Arrow Connector 27">
            <a:extLst>
              <a:ext uri="{FF2B5EF4-FFF2-40B4-BE49-F238E27FC236}">
                <a16:creationId xmlns:a16="http://schemas.microsoft.com/office/drawing/2014/main" id="{0653816C-3747-2133-C77C-1C1B68CE71C8}"/>
              </a:ext>
            </a:extLst>
          </p:cNvPr>
          <p:cNvCxnSpPr>
            <a:cxnSpLocks/>
          </p:cNvCxnSpPr>
          <p:nvPr/>
        </p:nvCxnSpPr>
        <p:spPr>
          <a:xfrm flipH="1">
            <a:off x="6966857" y="3801986"/>
            <a:ext cx="938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68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9835" y="349404"/>
            <a:ext cx="11517818" cy="805001"/>
          </a:xfrm>
        </p:spPr>
        <p:txBody>
          <a:bodyPr/>
          <a:lstStyle/>
          <a:p>
            <a:r>
              <a:rPr lang="en-GB" dirty="0"/>
              <a:t>Example waiting for external data</a:t>
            </a:r>
          </a:p>
        </p:txBody>
      </p:sp>
      <p:sp>
        <p:nvSpPr>
          <p:cNvPr id="15363" name="Rectangle 3"/>
          <p:cNvSpPr>
            <a:spLocks noGrp="1" noChangeArrowheads="1"/>
          </p:cNvSpPr>
          <p:nvPr>
            <p:ph idx="1"/>
          </p:nvPr>
        </p:nvSpPr>
        <p:spPr>
          <a:xfrm>
            <a:off x="341272" y="1368256"/>
            <a:ext cx="11516239" cy="4097824"/>
          </a:xfrm>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610897" y="1225689"/>
            <a:ext cx="10220587" cy="452431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httpx # Use instead of requests(blocking library) and works with asyncio</a:t>
            </a:r>
          </a:p>
          <a:p>
            <a:pPr>
              <a:spcBef>
                <a:spcPct val="0"/>
              </a:spcBef>
            </a:pPr>
            <a:r>
              <a:rPr lang="en-GB" sz="1600" dirty="0">
                <a:latin typeface="Courier New" panose="02070309020205020404" pitchFamily="49" charset="0"/>
              </a:rPr>
              <a:t>import </a:t>
            </a:r>
            <a:r>
              <a:rPr lang="en-GB" sz="1600" b="1" dirty="0">
                <a:latin typeface="Courier New" panose="02070309020205020404" pitchFamily="49" charset="0"/>
              </a:rPr>
              <a:t>asyncio</a:t>
            </a: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async</a:t>
            </a:r>
            <a:r>
              <a:rPr lang="en-GB" sz="1600" dirty="0">
                <a:latin typeface="Courier New" panose="02070309020205020404" pitchFamily="49" charset="0"/>
              </a:rPr>
              <a:t> def fetch_data():</a:t>
            </a:r>
          </a:p>
          <a:p>
            <a:pPr>
              <a:spcBef>
                <a:spcPct val="0"/>
              </a:spcBef>
            </a:pPr>
            <a:r>
              <a:rPr lang="en-GB" sz="1600" dirty="0">
                <a:latin typeface="Courier New" panose="02070309020205020404" pitchFamily="49" charset="0"/>
              </a:rPr>
              <a:t>    print("Loading...")</a:t>
            </a:r>
          </a:p>
          <a:p>
            <a:pPr>
              <a:spcBef>
                <a:spcPct val="0"/>
              </a:spcBef>
            </a:pPr>
            <a:r>
              <a:rPr lang="en-GB" sz="1600" dirty="0">
                <a:latin typeface="Courier New" panose="02070309020205020404" pitchFamily="49" charset="0"/>
              </a:rPr>
              <a:t>    </a:t>
            </a:r>
            <a:r>
              <a:rPr lang="en-GB" sz="1600" b="1" dirty="0">
                <a:latin typeface="Courier New" panose="02070309020205020404" pitchFamily="49" charset="0"/>
              </a:rPr>
              <a:t>async</a:t>
            </a:r>
            <a:r>
              <a:rPr lang="en-GB" sz="1600" dirty="0">
                <a:latin typeface="Courier New" panose="02070309020205020404" pitchFamily="49" charset="0"/>
              </a:rPr>
              <a:t> with httpx.AsyncClient() as client:</a:t>
            </a:r>
          </a:p>
          <a:p>
            <a:pPr>
              <a:spcBef>
                <a:spcPct val="0"/>
              </a:spcBef>
            </a:pPr>
            <a:r>
              <a:rPr lang="en-GB" sz="1600" dirty="0">
                <a:latin typeface="Courier New" panose="02070309020205020404" pitchFamily="49" charset="0"/>
              </a:rPr>
              <a:t>        response = await client.get('https://jsonplaceholder.typicode.com/todos/')</a:t>
            </a:r>
          </a:p>
          <a:p>
            <a:pPr>
              <a:spcBef>
                <a:spcPct val="0"/>
              </a:spcBef>
            </a:pPr>
            <a:r>
              <a:rPr lang="en-GB" sz="1600" dirty="0">
                <a:latin typeface="Courier New" panose="02070309020205020404" pitchFamily="49" charset="0"/>
              </a:rPr>
              <a:t>        if response.status_code != 200:</a:t>
            </a:r>
          </a:p>
          <a:p>
            <a:pPr>
              <a:spcBef>
                <a:spcPct val="0"/>
              </a:spcBef>
            </a:pPr>
            <a:r>
              <a:rPr lang="en-GB" sz="1600" dirty="0">
                <a:latin typeface="Courier New" panose="02070309020205020404" pitchFamily="49" charset="0"/>
              </a:rPr>
              <a:t>            print("Data Not Collected")</a:t>
            </a:r>
          </a:p>
          <a:p>
            <a:pPr>
              <a:spcBef>
                <a:spcPct val="0"/>
              </a:spcBef>
            </a:pPr>
            <a:r>
              <a:rPr lang="en-GB" sz="1600" dirty="0">
                <a:latin typeface="Courier New" panose="02070309020205020404" pitchFamily="49" charset="0"/>
              </a:rPr>
              <a:t>            return None</a:t>
            </a:r>
          </a:p>
          <a:p>
            <a:pPr>
              <a:spcBef>
                <a:spcPct val="0"/>
              </a:spcBef>
            </a:pPr>
            <a:r>
              <a:rPr lang="en-GB" sz="1600" dirty="0">
                <a:latin typeface="Courier New" panose="02070309020205020404" pitchFamily="49" charset="0"/>
              </a:rPr>
              <a:t>        print("Data Collected")</a:t>
            </a:r>
          </a:p>
          <a:p>
            <a:pPr>
              <a:spcBef>
                <a:spcPct val="0"/>
              </a:spcBef>
            </a:pPr>
            <a:r>
              <a:rPr lang="en-GB" sz="1600" dirty="0">
                <a:latin typeface="Courier New" panose="02070309020205020404" pitchFamily="49" charset="0"/>
              </a:rPr>
              <a:t>        return response.json()</a:t>
            </a: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async</a:t>
            </a:r>
            <a:r>
              <a:rPr lang="en-GB" sz="1600" dirty="0">
                <a:latin typeface="Courier New" panose="02070309020205020404" pitchFamily="49" charset="0"/>
              </a:rPr>
              <a:t> def get_data():</a:t>
            </a:r>
          </a:p>
          <a:p>
            <a:pPr>
              <a:spcBef>
                <a:spcPct val="0"/>
              </a:spcBef>
            </a:pPr>
            <a:r>
              <a:rPr lang="en-GB" sz="1600" dirty="0">
                <a:latin typeface="Courier New" panose="02070309020205020404" pitchFamily="49" charset="0"/>
              </a:rPr>
              <a:t>    data = </a:t>
            </a:r>
            <a:r>
              <a:rPr lang="en-GB" sz="1600" b="1" dirty="0">
                <a:latin typeface="Courier New" panose="02070309020205020404" pitchFamily="49" charset="0"/>
              </a:rPr>
              <a:t>await fetch_data()</a:t>
            </a:r>
          </a:p>
          <a:p>
            <a:pPr>
              <a:spcBef>
                <a:spcPct val="0"/>
              </a:spcBef>
            </a:pPr>
            <a:r>
              <a:rPr lang="en-GB" sz="1600" dirty="0">
                <a:latin typeface="Courier New" panose="02070309020205020404" pitchFamily="49" charset="0"/>
              </a:rPr>
              <a:t>    return data</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data = </a:t>
            </a:r>
            <a:r>
              <a:rPr lang="en-GB" sz="1600" b="1" dirty="0">
                <a:latin typeface="Courier New" panose="02070309020205020404" pitchFamily="49" charset="0"/>
              </a:rPr>
              <a:t>asyncio.run(get_data())</a:t>
            </a:r>
          </a:p>
        </p:txBody>
      </p:sp>
      <p:sp>
        <p:nvSpPr>
          <p:cNvPr id="3" name="Slide Number Placeholder 2">
            <a:extLst>
              <a:ext uri="{FF2B5EF4-FFF2-40B4-BE49-F238E27FC236}">
                <a16:creationId xmlns:a16="http://schemas.microsoft.com/office/drawing/2014/main" id="{C15451BD-2D30-00CA-C542-54B223B1CC88}"/>
              </a:ext>
            </a:extLst>
          </p:cNvPr>
          <p:cNvSpPr>
            <a:spLocks noGrp="1"/>
          </p:cNvSpPr>
          <p:nvPr>
            <p:ph type="sldNum" sz="quarter" idx="4"/>
          </p:nvPr>
        </p:nvSpPr>
        <p:spPr/>
        <p:txBody>
          <a:bodyPr/>
          <a:lstStyle/>
          <a:p>
            <a:fld id="{EF892D59-8F09-EF4B-AD6D-DA609442F868}" type="slidenum">
              <a:rPr lang="en-GB" smtClean="0"/>
              <a:pPr/>
              <a:t>29</a:t>
            </a:fld>
            <a:endParaRPr lang="en-GB" dirty="0"/>
          </a:p>
        </p:txBody>
      </p:sp>
    </p:spTree>
    <p:extLst>
      <p:ext uri="{BB962C8B-B14F-4D97-AF65-F5344CB8AC3E}">
        <p14:creationId xmlns:p14="http://schemas.microsoft.com/office/powerpoint/2010/main" val="2480839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97893" y="339034"/>
            <a:ext cx="11517818" cy="805001"/>
          </a:xfrm>
        </p:spPr>
        <p:txBody>
          <a:bodyPr/>
          <a:lstStyle/>
          <a:p>
            <a:pPr eaLnBrk="1" hangingPunct="1"/>
            <a:r>
              <a:rPr lang="en-US" dirty="0"/>
              <a:t>Multiprocessing Vs Multi-Threading</a:t>
            </a:r>
          </a:p>
        </p:txBody>
      </p:sp>
      <p:sp>
        <p:nvSpPr>
          <p:cNvPr id="5123" name="Rectangle 3"/>
          <p:cNvSpPr>
            <a:spLocks noGrp="1" noChangeArrowheads="1"/>
          </p:cNvSpPr>
          <p:nvPr>
            <p:ph idx="1"/>
          </p:nvPr>
        </p:nvSpPr>
        <p:spPr>
          <a:xfrm>
            <a:off x="486238" y="1144034"/>
            <a:ext cx="11516239" cy="5374931"/>
          </a:xfrm>
        </p:spPr>
        <p:txBody>
          <a:bodyPr>
            <a:normAutofit fontScale="92500" lnSpcReduction="10000"/>
          </a:bodyPr>
          <a:lstStyle/>
          <a:p>
            <a:pPr>
              <a:spcBef>
                <a:spcPts val="600"/>
              </a:spcBef>
            </a:pPr>
            <a:r>
              <a:rPr lang="en-US" b="1" dirty="0"/>
              <a:t>Multiprocessing</a:t>
            </a:r>
          </a:p>
          <a:p>
            <a:pPr marL="450850" lvl="1" indent="-269875">
              <a:spcBef>
                <a:spcPts val="600"/>
              </a:spcBef>
              <a:buFont typeface="Arial" panose="020B0604020202020204" pitchFamily="34" charset="0"/>
              <a:buChar char="•"/>
            </a:pPr>
            <a:r>
              <a:rPr lang="en-US" dirty="0"/>
              <a:t>Spawn child processes</a:t>
            </a:r>
          </a:p>
          <a:p>
            <a:pPr marL="450850" lvl="1" indent="-269875">
              <a:spcBef>
                <a:spcPts val="600"/>
              </a:spcBef>
              <a:buFont typeface="Arial" panose="020B0604020202020204" pitchFamily="34" charset="0"/>
              <a:buChar char="•"/>
            </a:pPr>
            <a:r>
              <a:rPr lang="en-US" dirty="0"/>
              <a:t>Each process gets its own memory space</a:t>
            </a:r>
          </a:p>
          <a:p>
            <a:pPr marL="450850" lvl="1" indent="-269875">
              <a:spcBef>
                <a:spcPts val="600"/>
              </a:spcBef>
              <a:buFont typeface="Arial" panose="020B0604020202020204" pitchFamily="34" charset="0"/>
              <a:buChar char="•"/>
            </a:pPr>
            <a:r>
              <a:rPr lang="en-US" dirty="0"/>
              <a:t>Parallel execution in multiple cores</a:t>
            </a:r>
          </a:p>
          <a:p>
            <a:pPr marL="450850" lvl="1" indent="-269875">
              <a:spcBef>
                <a:spcPts val="600"/>
              </a:spcBef>
              <a:buFont typeface="Arial" panose="020B0604020202020204" pitchFamily="34" charset="0"/>
              <a:buChar char="•"/>
            </a:pPr>
            <a:r>
              <a:rPr lang="en-US" dirty="0"/>
              <a:t>Fault Isolation</a:t>
            </a:r>
          </a:p>
          <a:p>
            <a:pPr marL="450850" lvl="1" indent="-269875">
              <a:spcBef>
                <a:spcPts val="600"/>
              </a:spcBef>
              <a:buFont typeface="Arial" panose="020B0604020202020204" pitchFamily="34" charset="0"/>
              <a:buChar char="•"/>
            </a:pPr>
            <a:r>
              <a:rPr lang="en-US" dirty="0"/>
              <a:t>Suitable for CPU-bound tasks</a:t>
            </a:r>
          </a:p>
          <a:p>
            <a:pPr marL="450850" lvl="1" indent="-269875">
              <a:spcBef>
                <a:spcPts val="600"/>
              </a:spcBef>
              <a:buFont typeface="Arial" panose="020B0604020202020204" pitchFamily="34" charset="0"/>
              <a:buChar char="•"/>
            </a:pPr>
            <a:endParaRPr lang="en-US" dirty="0"/>
          </a:p>
          <a:p>
            <a:pPr>
              <a:spcBef>
                <a:spcPts val="600"/>
              </a:spcBef>
            </a:pPr>
            <a:r>
              <a:rPr lang="en-US" b="1" dirty="0"/>
              <a:t>Multi-Threading</a:t>
            </a:r>
            <a:endParaRPr lang="en-US" dirty="0"/>
          </a:p>
          <a:p>
            <a:pPr marL="450850" lvl="1" indent="-269875">
              <a:spcBef>
                <a:spcPts val="600"/>
              </a:spcBef>
              <a:buFont typeface="Arial" panose="020B0604020202020204" pitchFamily="34" charset="0"/>
              <a:buChar char="•"/>
            </a:pPr>
            <a:r>
              <a:rPr lang="en-US" dirty="0"/>
              <a:t>Lightweight process</a:t>
            </a:r>
          </a:p>
          <a:p>
            <a:pPr marL="450850" lvl="1" indent="-269875">
              <a:spcBef>
                <a:spcPts val="600"/>
              </a:spcBef>
              <a:buFont typeface="Arial" panose="020B0604020202020204" pitchFamily="34" charset="0"/>
              <a:buChar char="•"/>
            </a:pPr>
            <a:r>
              <a:rPr lang="en-US" dirty="0"/>
              <a:t>Runs independently</a:t>
            </a:r>
          </a:p>
          <a:p>
            <a:pPr marL="450850" lvl="1" indent="-269875">
              <a:spcBef>
                <a:spcPts val="600"/>
              </a:spcBef>
              <a:buFont typeface="Arial" panose="020B0604020202020204" pitchFamily="34" charset="0"/>
              <a:buChar char="•"/>
            </a:pPr>
            <a:r>
              <a:rPr lang="en-US" dirty="0"/>
              <a:t>Shares memory with other threads</a:t>
            </a:r>
          </a:p>
          <a:p>
            <a:pPr marL="450850" lvl="1" indent="-269875">
              <a:spcBef>
                <a:spcPts val="600"/>
              </a:spcBef>
              <a:buFont typeface="Arial" panose="020B0604020202020204" pitchFamily="34" charset="0"/>
              <a:buChar char="•"/>
            </a:pPr>
            <a:r>
              <a:rPr lang="en-US" dirty="0"/>
              <a:t>Limited by </a:t>
            </a:r>
            <a:r>
              <a:rPr lang="en-US" b="1" dirty="0"/>
              <a:t>Global Interpreter Lock</a:t>
            </a:r>
          </a:p>
          <a:p>
            <a:pPr marL="450850" lvl="1" indent="-269875">
              <a:spcBef>
                <a:spcPts val="600"/>
              </a:spcBef>
              <a:buFont typeface="Arial" panose="020B0604020202020204" pitchFamily="34" charset="0"/>
              <a:buChar char="•"/>
            </a:pPr>
            <a:r>
              <a:rPr lang="en-US" dirty="0"/>
              <a:t>Suitable for IO-bound tasks</a:t>
            </a:r>
          </a:p>
        </p:txBody>
      </p:sp>
      <p:sp>
        <p:nvSpPr>
          <p:cNvPr id="2" name="Slide Number Placeholder 1">
            <a:extLst>
              <a:ext uri="{FF2B5EF4-FFF2-40B4-BE49-F238E27FC236}">
                <a16:creationId xmlns:a16="http://schemas.microsoft.com/office/drawing/2014/main" id="{A7BB5B8C-5A6A-98B1-6ACA-80CA95D035FA}"/>
              </a:ext>
            </a:extLst>
          </p:cNvPr>
          <p:cNvSpPr>
            <a:spLocks noGrp="1"/>
          </p:cNvSpPr>
          <p:nvPr>
            <p:ph type="sldNum" sz="quarter" idx="4"/>
          </p:nvPr>
        </p:nvSpPr>
        <p:spPr/>
        <p:txBody>
          <a:bodyPr/>
          <a:lstStyle/>
          <a:p>
            <a:fld id="{EF892D59-8F09-EF4B-AD6D-DA609442F868}" type="slidenum">
              <a:rPr lang="en-GB" smtClean="0"/>
              <a:pPr/>
              <a:t>3</a:t>
            </a:fld>
            <a:endParaRPr lang="en-GB" dirty="0"/>
          </a:p>
        </p:txBody>
      </p:sp>
      <p:pic>
        <p:nvPicPr>
          <p:cNvPr id="8" name="Picture 7" descr="A screenshot of a computer&#10;&#10;AI-generated content may be incorrect.">
            <a:extLst>
              <a:ext uri="{FF2B5EF4-FFF2-40B4-BE49-F238E27FC236}">
                <a16:creationId xmlns:a16="http://schemas.microsoft.com/office/drawing/2014/main" id="{AC8CDA82-F4F4-08D6-73FB-A0BDEBDD5F54}"/>
              </a:ext>
            </a:extLst>
          </p:cNvPr>
          <p:cNvPicPr>
            <a:picLocks noChangeAspect="1"/>
          </p:cNvPicPr>
          <p:nvPr/>
        </p:nvPicPr>
        <p:blipFill>
          <a:blip r:embed="rId3"/>
          <a:stretch>
            <a:fillRect/>
          </a:stretch>
        </p:blipFill>
        <p:spPr>
          <a:xfrm>
            <a:off x="5335929" y="2624377"/>
            <a:ext cx="6705975" cy="3307768"/>
          </a:xfrm>
          <a:prstGeom prst="rect">
            <a:avLst/>
          </a:prstGeom>
        </p:spPr>
      </p:pic>
    </p:spTree>
    <p:extLst>
      <p:ext uri="{BB962C8B-B14F-4D97-AF65-F5344CB8AC3E}">
        <p14:creationId xmlns:p14="http://schemas.microsoft.com/office/powerpoint/2010/main" val="19797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sz="quarter" idx="10"/>
          </p:nvPr>
        </p:nvSpPr>
        <p:spPr/>
        <p:txBody>
          <a:bodyPr/>
          <a:lstStyle/>
          <a:p>
            <a:r>
              <a:rPr lang="en-GB" dirty="0"/>
              <a:t>Summary</a:t>
            </a:r>
          </a:p>
        </p:txBody>
      </p:sp>
      <p:sp>
        <p:nvSpPr>
          <p:cNvPr id="2" name="Text Placeholder 1">
            <a:extLst>
              <a:ext uri="{FF2B5EF4-FFF2-40B4-BE49-F238E27FC236}">
                <a16:creationId xmlns:a16="http://schemas.microsoft.com/office/drawing/2014/main" id="{C64945BE-6BC7-425A-B6B4-929F7FD97DA2}"/>
              </a:ext>
            </a:extLst>
          </p:cNvPr>
          <p:cNvSpPr>
            <a:spLocks noGrp="1"/>
          </p:cNvSpPr>
          <p:nvPr>
            <p:ph type="body" sz="quarter" idx="15"/>
          </p:nvPr>
        </p:nvSpPr>
        <p:spPr>
          <a:xfrm>
            <a:off x="4847566" y="1071204"/>
            <a:ext cx="6553179" cy="5620468"/>
          </a:xfrm>
        </p:spPr>
        <p:txBody>
          <a:bodyPr/>
          <a:lstStyle/>
          <a:p>
            <a:r>
              <a:rPr lang="en-GB" b="1" dirty="0"/>
              <a:t>Built in library for asynchronous programming</a:t>
            </a:r>
          </a:p>
          <a:p>
            <a:r>
              <a:rPr lang="en-GB" b="1" dirty="0"/>
              <a:t>Runs multiple tasks concurrently</a:t>
            </a:r>
          </a:p>
          <a:p>
            <a:pPr marL="449263" indent="-266700">
              <a:buFont typeface="Arial" panose="020B0604020202020204" pitchFamily="34" charset="0"/>
              <a:buChar char="•"/>
            </a:pPr>
            <a:r>
              <a:rPr lang="en-GB" sz="1800" dirty="0"/>
              <a:t>Without blocking main thread</a:t>
            </a:r>
          </a:p>
          <a:p>
            <a:r>
              <a:rPr lang="en-GB" b="1" dirty="0"/>
              <a:t>Uses coroutines and event loop</a:t>
            </a:r>
          </a:p>
          <a:p>
            <a:pPr marL="449263" indent="-266700">
              <a:buFont typeface="Arial" panose="020B0604020202020204" pitchFamily="34" charset="0"/>
              <a:buChar char="•"/>
            </a:pPr>
            <a:r>
              <a:rPr lang="en-GB" sz="1800" dirty="0"/>
              <a:t>async functions that can paused/resumed</a:t>
            </a:r>
          </a:p>
          <a:p>
            <a:pPr marL="449263" indent="-266700">
              <a:buFont typeface="Arial" panose="020B0604020202020204" pitchFamily="34" charset="0"/>
              <a:buChar char="•"/>
            </a:pPr>
            <a:r>
              <a:rPr lang="en-GB" sz="1800" dirty="0"/>
              <a:t>await keyword waits for tasks to complete</a:t>
            </a:r>
          </a:p>
          <a:p>
            <a:pPr marL="449263" indent="-266700">
              <a:buFont typeface="Arial" panose="020B0604020202020204" pitchFamily="34" charset="0"/>
              <a:buChar char="•"/>
            </a:pPr>
            <a:r>
              <a:rPr lang="en-GB" sz="1800" dirty="0"/>
              <a:t>asyncio.create_task() runs tasks concurrently</a:t>
            </a:r>
          </a:p>
          <a:p>
            <a:pPr marL="449263" indent="-266700">
              <a:buFont typeface="Arial" panose="020B0604020202020204" pitchFamily="34" charset="0"/>
              <a:buChar char="•"/>
            </a:pPr>
            <a:r>
              <a:rPr lang="en-GB" sz="1800" dirty="0"/>
              <a:t>asyncio.gather() waits for multiple tasks to finish</a:t>
            </a:r>
          </a:p>
          <a:p>
            <a:pPr marL="449263" indent="-266700">
              <a:buFont typeface="Arial" panose="020B0604020202020204" pitchFamily="34" charset="0"/>
              <a:buChar char="•"/>
            </a:pPr>
            <a:r>
              <a:rPr lang="en-GB" sz="1800" dirty="0"/>
              <a:t>asyncio.run() runs event loop</a:t>
            </a:r>
          </a:p>
          <a:p>
            <a:pPr marL="449263" indent="-266700">
              <a:buFont typeface="Arial" panose="020B0604020202020204" pitchFamily="34" charset="0"/>
              <a:buChar char="•"/>
            </a:pPr>
            <a:r>
              <a:rPr lang="en-GB" sz="1600" dirty="0"/>
              <a:t>a</a:t>
            </a:r>
            <a:r>
              <a:rPr lang="en-GB" sz="1800" dirty="0"/>
              <a:t>syncio.sleep() is non blocking</a:t>
            </a:r>
          </a:p>
          <a:p>
            <a:r>
              <a:rPr lang="en-GB" b="1" dirty="0"/>
              <a:t>Handles I/O bound tasks efficiently</a:t>
            </a:r>
          </a:p>
          <a:p>
            <a:pPr marL="449263" indent="-250825">
              <a:buFont typeface="Arial" panose="020B0604020202020204" pitchFamily="34" charset="0"/>
              <a:buChar char="•"/>
            </a:pPr>
            <a:r>
              <a:rPr lang="en-GB" sz="1800" dirty="0"/>
              <a:t>API requests</a:t>
            </a:r>
          </a:p>
          <a:p>
            <a:pPr marL="449263" indent="-250825">
              <a:buFont typeface="Arial" panose="020B0604020202020204" pitchFamily="34" charset="0"/>
              <a:buChar char="•"/>
            </a:pPr>
            <a:r>
              <a:rPr lang="en-GB" sz="1800" dirty="0"/>
              <a:t>File I/O</a:t>
            </a:r>
          </a:p>
          <a:p>
            <a:r>
              <a:rPr lang="en-GB" sz="1800" b="1" dirty="0"/>
              <a:t>Fetching external data</a:t>
            </a:r>
          </a:p>
          <a:p>
            <a:pPr marL="449263" indent="-266700">
              <a:buFont typeface="Arial" panose="020B0604020202020204" pitchFamily="34" charset="0"/>
              <a:buChar char="•"/>
            </a:pPr>
            <a:r>
              <a:rPr lang="en-GB" sz="1800" dirty="0"/>
              <a:t>Can be used with frameworks such as Django or Flask to build Single Page Applications</a:t>
            </a:r>
          </a:p>
          <a:p>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pic>
        <p:nvPicPr>
          <p:cNvPr id="3" name="Graphic 31">
            <a:extLst>
              <a:ext uri="{FF2B5EF4-FFF2-40B4-BE49-F238E27FC236}">
                <a16:creationId xmlns:a16="http://schemas.microsoft.com/office/drawing/2014/main" id="{14EEBB0C-3E64-E036-62C5-462837671E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4" name="Slide Number Placeholder 3">
            <a:extLst>
              <a:ext uri="{FF2B5EF4-FFF2-40B4-BE49-F238E27FC236}">
                <a16:creationId xmlns:a16="http://schemas.microsoft.com/office/drawing/2014/main" id="{31462E97-2CDE-707C-BAC5-53A7B3D73D7E}"/>
              </a:ext>
            </a:extLst>
          </p:cNvPr>
          <p:cNvSpPr>
            <a:spLocks noGrp="1"/>
          </p:cNvSpPr>
          <p:nvPr>
            <p:ph type="sldNum" sz="quarter" idx="4"/>
          </p:nvPr>
        </p:nvSpPr>
        <p:spPr/>
        <p:txBody>
          <a:bodyPr/>
          <a:lstStyle/>
          <a:p>
            <a:fld id="{EF892D59-8F09-EF4B-AD6D-DA609442F868}" type="slidenum">
              <a:rPr lang="en-GB" smtClean="0"/>
              <a:pPr/>
              <a:t>30</a:t>
            </a:fld>
            <a:endParaRPr lang="en-GB" dirty="0"/>
          </a:p>
        </p:txBody>
      </p:sp>
    </p:spTree>
    <p:extLst>
      <p:ext uri="{BB962C8B-B14F-4D97-AF65-F5344CB8AC3E}">
        <p14:creationId xmlns:p14="http://schemas.microsoft.com/office/powerpoint/2010/main" val="678945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71ED-A39D-1EBC-F8F3-F50742AD24AB}"/>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D0138C98-E6E3-9237-9AA4-7F215737CCAC}"/>
              </a:ext>
            </a:extLst>
          </p:cNvPr>
          <p:cNvSpPr>
            <a:spLocks noGrp="1" noChangeArrowheads="1"/>
          </p:cNvSpPr>
          <p:nvPr>
            <p:ph type="title"/>
          </p:nvPr>
        </p:nvSpPr>
        <p:spPr>
          <a:xfrm>
            <a:off x="997893" y="339034"/>
            <a:ext cx="11517818" cy="805001"/>
          </a:xfrm>
        </p:spPr>
        <p:txBody>
          <a:bodyPr/>
          <a:lstStyle/>
          <a:p>
            <a:pPr eaLnBrk="1" hangingPunct="1"/>
            <a:r>
              <a:rPr lang="en-US" dirty="0"/>
              <a:t>Multiprocessing </a:t>
            </a:r>
          </a:p>
        </p:txBody>
      </p:sp>
      <p:sp>
        <p:nvSpPr>
          <p:cNvPr id="5123" name="Rectangle 3">
            <a:extLst>
              <a:ext uri="{FF2B5EF4-FFF2-40B4-BE49-F238E27FC236}">
                <a16:creationId xmlns:a16="http://schemas.microsoft.com/office/drawing/2014/main" id="{B6036F48-7573-E11D-47C2-ACE473975F1B}"/>
              </a:ext>
            </a:extLst>
          </p:cNvPr>
          <p:cNvSpPr>
            <a:spLocks noGrp="1" noChangeArrowheads="1"/>
          </p:cNvSpPr>
          <p:nvPr>
            <p:ph idx="1"/>
          </p:nvPr>
        </p:nvSpPr>
        <p:spPr>
          <a:xfrm>
            <a:off x="486239" y="1144034"/>
            <a:ext cx="8252648" cy="5547637"/>
          </a:xfrm>
        </p:spPr>
        <p:txBody>
          <a:bodyPr>
            <a:normAutofit fontScale="92500" lnSpcReduction="10000"/>
          </a:bodyPr>
          <a:lstStyle/>
          <a:p>
            <a:pPr>
              <a:spcBef>
                <a:spcPts val="600"/>
              </a:spcBef>
            </a:pPr>
            <a:r>
              <a:rPr lang="en-US" b="1" dirty="0"/>
              <a:t>Family Life</a:t>
            </a:r>
          </a:p>
          <a:p>
            <a:pPr marL="450850" indent="-277813">
              <a:spcBef>
                <a:spcPts val="600"/>
              </a:spcBef>
              <a:buFont typeface="Arial" panose="020B0604020202020204" pitchFamily="34" charset="0"/>
              <a:buChar char="•"/>
            </a:pPr>
            <a:r>
              <a:rPr lang="en-US" dirty="0"/>
              <a:t>A process is an instance of a program loaded and ready to run.</a:t>
            </a:r>
          </a:p>
          <a:p>
            <a:pPr marL="450850" indent="-277813">
              <a:spcBef>
                <a:spcPts val="600"/>
              </a:spcBef>
              <a:buFont typeface="Arial" panose="020B0604020202020204" pitchFamily="34" charset="0"/>
              <a:buChar char="•"/>
            </a:pPr>
            <a:r>
              <a:rPr lang="en-US" dirty="0"/>
              <a:t>Every process has a </a:t>
            </a:r>
            <a:r>
              <a:rPr lang="en-US" b="1" dirty="0"/>
              <a:t>parent</a:t>
            </a:r>
            <a:r>
              <a:rPr lang="en-US" dirty="0"/>
              <a:t>, so every process is a </a:t>
            </a:r>
            <a:r>
              <a:rPr lang="en-US" b="1" dirty="0"/>
              <a:t>child</a:t>
            </a:r>
            <a:r>
              <a:rPr lang="en-US" dirty="0"/>
              <a:t>.</a:t>
            </a:r>
          </a:p>
          <a:p>
            <a:pPr>
              <a:spcBef>
                <a:spcPts val="600"/>
              </a:spcBef>
            </a:pPr>
            <a:r>
              <a:rPr lang="en-US" b="1" dirty="0"/>
              <a:t>Family Inheritance</a:t>
            </a:r>
          </a:p>
          <a:p>
            <a:pPr marL="450850" indent="-277813">
              <a:spcBef>
                <a:spcPts val="600"/>
              </a:spcBef>
              <a:buFont typeface="Arial" panose="020B0604020202020204" pitchFamily="34" charset="0"/>
              <a:buChar char="•"/>
            </a:pPr>
            <a:r>
              <a:rPr lang="en-US" dirty="0"/>
              <a:t>Child can inherit attributes of parent:</a:t>
            </a:r>
          </a:p>
          <a:p>
            <a:pPr marL="717550" lvl="1">
              <a:spcBef>
                <a:spcPts val="600"/>
              </a:spcBef>
              <a:buFont typeface="Montserrat" pitchFamily="2" charset="0"/>
              <a:buChar char="‐"/>
            </a:pPr>
            <a:r>
              <a:rPr lang="en-US" dirty="0"/>
              <a:t>User ID, environment, directory and security.</a:t>
            </a:r>
          </a:p>
          <a:p>
            <a:pPr marL="717550" lvl="1">
              <a:spcBef>
                <a:spcPts val="600"/>
              </a:spcBef>
              <a:buFont typeface="Montserrat" pitchFamily="2" charset="0"/>
              <a:buChar char="‐"/>
            </a:pPr>
            <a:r>
              <a:rPr lang="en-US" dirty="0"/>
              <a:t>Open files – depends on Python release (see notes).</a:t>
            </a:r>
          </a:p>
          <a:p>
            <a:pPr>
              <a:spcBef>
                <a:spcPts val="600"/>
              </a:spcBef>
            </a:pPr>
            <a:r>
              <a:rPr lang="en-US" b="1" dirty="0"/>
              <a:t>Family Relationship – depends on OS</a:t>
            </a:r>
          </a:p>
          <a:p>
            <a:pPr marL="450850" lvl="1" indent="-269875">
              <a:spcBef>
                <a:spcPts val="600"/>
              </a:spcBef>
              <a:buFont typeface="Arial" panose="020B0604020202020204" pitchFamily="34" charset="0"/>
              <a:buChar char="•"/>
            </a:pPr>
            <a:r>
              <a:rPr lang="en-US" dirty="0"/>
              <a:t>UNIX has strong family ties:</a:t>
            </a:r>
          </a:p>
          <a:p>
            <a:pPr marL="717550" lvl="1">
              <a:spcBef>
                <a:spcPts val="600"/>
              </a:spcBef>
              <a:buFont typeface="Montserrat" pitchFamily="2" charset="0"/>
              <a:buChar char="‐"/>
            </a:pPr>
            <a:r>
              <a:rPr lang="en-US" dirty="0"/>
              <a:t>If parent dies, the child is an ‘orphan’.</a:t>
            </a:r>
          </a:p>
          <a:p>
            <a:pPr marL="450850" lvl="1" indent="-269875">
              <a:spcBef>
                <a:spcPts val="600"/>
              </a:spcBef>
              <a:buFont typeface="Arial" panose="020B0604020202020204" pitchFamily="34" charset="0"/>
              <a:buChar char="•"/>
            </a:pPr>
            <a:r>
              <a:rPr lang="en-US" dirty="0"/>
              <a:t>Microsoft Windows has weak ties:</a:t>
            </a:r>
          </a:p>
          <a:p>
            <a:pPr marL="717550" lvl="1">
              <a:spcBef>
                <a:spcPts val="600"/>
              </a:spcBef>
              <a:buFont typeface="Montserrat" pitchFamily="2" charset="0"/>
              <a:buChar char="‐"/>
            </a:pPr>
            <a:r>
              <a:rPr lang="en-US" dirty="0"/>
              <a:t>Parent must explicitly maintain a HANDLE to the child.</a:t>
            </a:r>
          </a:p>
          <a:p>
            <a:pPr marL="717550" lvl="2">
              <a:spcBef>
                <a:spcPts val="600"/>
              </a:spcBef>
              <a:buFont typeface="Montserrat" pitchFamily="2" charset="0"/>
              <a:buChar char="‐"/>
            </a:pPr>
            <a:r>
              <a:rPr lang="en-US" dirty="0"/>
              <a:t>Can disown children but still supports inheritance.</a:t>
            </a:r>
          </a:p>
        </p:txBody>
      </p:sp>
      <p:sp>
        <p:nvSpPr>
          <p:cNvPr id="2" name="Slide Number Placeholder 1">
            <a:extLst>
              <a:ext uri="{FF2B5EF4-FFF2-40B4-BE49-F238E27FC236}">
                <a16:creationId xmlns:a16="http://schemas.microsoft.com/office/drawing/2014/main" id="{3B4FFE24-9D2B-366D-9497-CEDB6DA889ED}"/>
              </a:ext>
            </a:extLst>
          </p:cNvPr>
          <p:cNvSpPr>
            <a:spLocks noGrp="1"/>
          </p:cNvSpPr>
          <p:nvPr>
            <p:ph type="sldNum" sz="quarter" idx="4"/>
          </p:nvPr>
        </p:nvSpPr>
        <p:spPr/>
        <p:txBody>
          <a:bodyPr/>
          <a:lstStyle/>
          <a:p>
            <a:fld id="{EF892D59-8F09-EF4B-AD6D-DA609442F868}" type="slidenum">
              <a:rPr lang="en-GB" smtClean="0"/>
              <a:pPr/>
              <a:t>4</a:t>
            </a:fld>
            <a:endParaRPr lang="en-GB" dirty="0"/>
          </a:p>
        </p:txBody>
      </p:sp>
      <p:pic>
        <p:nvPicPr>
          <p:cNvPr id="4" name="Picture 3" descr="A screenshot of a phone&#10;&#10;AI-generated content may be incorrect.">
            <a:extLst>
              <a:ext uri="{FF2B5EF4-FFF2-40B4-BE49-F238E27FC236}">
                <a16:creationId xmlns:a16="http://schemas.microsoft.com/office/drawing/2014/main" id="{7346B639-BF58-BC3E-25ED-2709DA99F1A5}"/>
              </a:ext>
            </a:extLst>
          </p:cNvPr>
          <p:cNvPicPr>
            <a:picLocks noChangeAspect="1"/>
          </p:cNvPicPr>
          <p:nvPr/>
        </p:nvPicPr>
        <p:blipFill>
          <a:blip r:embed="rId3"/>
          <a:stretch>
            <a:fillRect/>
          </a:stretch>
        </p:blipFill>
        <p:spPr>
          <a:xfrm>
            <a:off x="8360068" y="1990115"/>
            <a:ext cx="3076065" cy="4375961"/>
          </a:xfrm>
          <a:prstGeom prst="rect">
            <a:avLst/>
          </a:prstGeom>
        </p:spPr>
      </p:pic>
    </p:spTree>
    <p:extLst>
      <p:ext uri="{BB962C8B-B14F-4D97-AF65-F5344CB8AC3E}">
        <p14:creationId xmlns:p14="http://schemas.microsoft.com/office/powerpoint/2010/main" val="2994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6DB8D-2527-E1EF-DC01-4B67F9D5FBE8}"/>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42D1CDD2-E3B8-D60B-CEB8-8EB5B985EFB3}"/>
              </a:ext>
            </a:extLst>
          </p:cNvPr>
          <p:cNvSpPr>
            <a:spLocks noGrp="1" noChangeArrowheads="1"/>
          </p:cNvSpPr>
          <p:nvPr>
            <p:ph type="title"/>
          </p:nvPr>
        </p:nvSpPr>
        <p:spPr>
          <a:xfrm>
            <a:off x="997893" y="339034"/>
            <a:ext cx="11517818" cy="805001"/>
          </a:xfrm>
        </p:spPr>
        <p:txBody>
          <a:bodyPr/>
          <a:lstStyle/>
          <a:p>
            <a:pPr eaLnBrk="1" hangingPunct="1"/>
            <a:r>
              <a:rPr lang="en-US" dirty="0"/>
              <a:t>Getting started..</a:t>
            </a:r>
          </a:p>
        </p:txBody>
      </p:sp>
      <p:sp>
        <p:nvSpPr>
          <p:cNvPr id="5123" name="Rectangle 3">
            <a:extLst>
              <a:ext uri="{FF2B5EF4-FFF2-40B4-BE49-F238E27FC236}">
                <a16:creationId xmlns:a16="http://schemas.microsoft.com/office/drawing/2014/main" id="{A5DE30F0-D9BA-20E3-0C1D-7118A60D469C}"/>
              </a:ext>
            </a:extLst>
          </p:cNvPr>
          <p:cNvSpPr>
            <a:spLocks noGrp="1" noChangeArrowheads="1"/>
          </p:cNvSpPr>
          <p:nvPr>
            <p:ph idx="1"/>
          </p:nvPr>
        </p:nvSpPr>
        <p:spPr>
          <a:xfrm>
            <a:off x="486239" y="1144035"/>
            <a:ext cx="7486186" cy="4742416"/>
          </a:xfrm>
        </p:spPr>
        <p:txBody>
          <a:bodyPr>
            <a:normAutofit fontScale="92500" lnSpcReduction="10000"/>
          </a:bodyPr>
          <a:lstStyle/>
          <a:p>
            <a:pPr>
              <a:spcBef>
                <a:spcPts val="600"/>
              </a:spcBef>
            </a:pPr>
            <a:r>
              <a:rPr lang="en-US" b="1" dirty="0"/>
              <a:t>Python Standard Library modules:</a:t>
            </a:r>
          </a:p>
          <a:p>
            <a:pPr>
              <a:spcBef>
                <a:spcPts val="600"/>
              </a:spcBef>
            </a:pPr>
            <a:r>
              <a:rPr lang="en-US" b="1" dirty="0"/>
              <a:t>Multi-Processing (Child processes)</a:t>
            </a:r>
          </a:p>
          <a:p>
            <a:pPr marL="450850" indent="-277813">
              <a:spcBef>
                <a:spcPts val="600"/>
              </a:spcBef>
              <a:buFont typeface="Arial" panose="020B0604020202020204" pitchFamily="34" charset="0"/>
              <a:buChar char="•"/>
            </a:pPr>
            <a:r>
              <a:rPr lang="en-US" b="1" dirty="0"/>
              <a:t>os</a:t>
            </a:r>
            <a:r>
              <a:rPr lang="en-US" dirty="0"/>
              <a:t> – limited functionality and platform support</a:t>
            </a:r>
          </a:p>
          <a:p>
            <a:pPr marL="450850" indent="-277813">
              <a:spcBef>
                <a:spcPts val="600"/>
              </a:spcBef>
              <a:buFont typeface="Arial" panose="020B0604020202020204" pitchFamily="34" charset="0"/>
              <a:buChar char="•"/>
            </a:pPr>
            <a:r>
              <a:rPr lang="en-US" b="1" dirty="0"/>
              <a:t>Subprocess</a:t>
            </a:r>
            <a:r>
              <a:rPr lang="en-US" dirty="0"/>
              <a:t> – running system processes</a:t>
            </a:r>
          </a:p>
          <a:p>
            <a:pPr marL="450850" indent="-277813">
              <a:spcBef>
                <a:spcPts val="600"/>
              </a:spcBef>
              <a:buFont typeface="Arial" panose="020B0604020202020204" pitchFamily="34" charset="0"/>
              <a:buChar char="•"/>
            </a:pPr>
            <a:r>
              <a:rPr lang="en-US" b="1" dirty="0"/>
              <a:t>Multiprocessing</a:t>
            </a:r>
            <a:r>
              <a:rPr lang="en-US" dirty="0"/>
              <a:t> – parallelism</a:t>
            </a:r>
          </a:p>
          <a:p>
            <a:pPr marL="450850" indent="-277813">
              <a:spcBef>
                <a:spcPts val="600"/>
              </a:spcBef>
              <a:buFont typeface="Arial" panose="020B0604020202020204" pitchFamily="34" charset="0"/>
              <a:buChar char="•"/>
            </a:pPr>
            <a:r>
              <a:rPr lang="en-US" dirty="0"/>
              <a:t>Concurrent_futures – hi-level interface</a:t>
            </a:r>
          </a:p>
          <a:p>
            <a:pPr marL="717550" lvl="1">
              <a:spcBef>
                <a:spcPts val="600"/>
              </a:spcBef>
              <a:buFont typeface="Montserrat" pitchFamily="2" charset="0"/>
              <a:buChar char="‐"/>
            </a:pPr>
            <a:endParaRPr lang="en-US" dirty="0"/>
          </a:p>
          <a:p>
            <a:pPr>
              <a:spcBef>
                <a:spcPts val="600"/>
              </a:spcBef>
            </a:pPr>
            <a:r>
              <a:rPr lang="en-US" b="1" dirty="0"/>
              <a:t>Multi-Threading</a:t>
            </a:r>
          </a:p>
          <a:p>
            <a:pPr marL="450850" lvl="1" indent="-269875">
              <a:spcBef>
                <a:spcPts val="600"/>
              </a:spcBef>
              <a:buFont typeface="Arial" panose="020B0604020202020204" pitchFamily="34" charset="0"/>
              <a:buChar char="•"/>
            </a:pPr>
            <a:r>
              <a:rPr lang="en-US" b="1" dirty="0"/>
              <a:t>threading</a:t>
            </a:r>
            <a:r>
              <a:rPr lang="en-US" dirty="0"/>
              <a:t> – lightweight concurrency</a:t>
            </a:r>
          </a:p>
          <a:p>
            <a:pPr marL="450850" lvl="1" indent="-269875">
              <a:spcBef>
                <a:spcPts val="600"/>
              </a:spcBef>
              <a:buFont typeface="Arial" panose="020B0604020202020204" pitchFamily="34" charset="0"/>
              <a:buChar char="•"/>
            </a:pPr>
            <a:r>
              <a:rPr lang="en-US" b="1" dirty="0"/>
              <a:t>asyncio</a:t>
            </a:r>
            <a:r>
              <a:rPr lang="en-US" dirty="0"/>
              <a:t> – asynchronous programming for concurrency</a:t>
            </a:r>
          </a:p>
          <a:p>
            <a:pPr marL="450850" lvl="1" indent="-269875">
              <a:spcBef>
                <a:spcPts val="600"/>
              </a:spcBef>
              <a:buFont typeface="Arial" panose="020B0604020202020204" pitchFamily="34" charset="0"/>
              <a:buChar char="•"/>
            </a:pPr>
            <a:r>
              <a:rPr lang="en-US" dirty="0"/>
              <a:t>Queue – thread safe communication</a:t>
            </a:r>
          </a:p>
          <a:p>
            <a:pPr marL="450850" lvl="1" indent="-269875">
              <a:spcBef>
                <a:spcPts val="600"/>
              </a:spcBef>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AB897A2E-D8A4-B0F4-49E5-FB74EF59B6C7}"/>
              </a:ext>
            </a:extLst>
          </p:cNvPr>
          <p:cNvSpPr>
            <a:spLocks noGrp="1"/>
          </p:cNvSpPr>
          <p:nvPr>
            <p:ph type="sldNum" sz="quarter" idx="4"/>
          </p:nvPr>
        </p:nvSpPr>
        <p:spPr/>
        <p:txBody>
          <a:bodyPr/>
          <a:lstStyle/>
          <a:p>
            <a:fld id="{EF892D59-8F09-EF4B-AD6D-DA609442F868}" type="slidenum">
              <a:rPr lang="en-GB" smtClean="0"/>
              <a:pPr/>
              <a:t>5</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03965D60-5203-15BF-F9CA-00543B513AC0}"/>
              </a:ext>
            </a:extLst>
          </p:cNvPr>
          <p:cNvPicPr>
            <a:picLocks noChangeAspect="1"/>
          </p:cNvPicPr>
          <p:nvPr/>
        </p:nvPicPr>
        <p:blipFill>
          <a:blip r:embed="rId3"/>
          <a:stretch>
            <a:fillRect/>
          </a:stretch>
        </p:blipFill>
        <p:spPr>
          <a:xfrm>
            <a:off x="6736660" y="1990115"/>
            <a:ext cx="4699473" cy="4387608"/>
          </a:xfrm>
          <a:prstGeom prst="rect">
            <a:avLst/>
          </a:prstGeom>
        </p:spPr>
      </p:pic>
    </p:spTree>
    <p:extLst>
      <p:ext uri="{BB962C8B-B14F-4D97-AF65-F5344CB8AC3E}">
        <p14:creationId xmlns:p14="http://schemas.microsoft.com/office/powerpoint/2010/main" val="374593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75591" y="286502"/>
            <a:ext cx="11517818" cy="805001"/>
          </a:xfrm>
        </p:spPr>
        <p:txBody>
          <a:bodyPr/>
          <a:lstStyle/>
          <a:p>
            <a:pPr eaLnBrk="1" hangingPunct="1"/>
            <a:r>
              <a:rPr lang="en-GB" dirty="0"/>
              <a:t>Multi-processing using os</a:t>
            </a:r>
          </a:p>
        </p:txBody>
      </p:sp>
      <p:sp>
        <p:nvSpPr>
          <p:cNvPr id="6147" name="Rectangle 3"/>
          <p:cNvSpPr>
            <a:spLocks noGrp="1" noChangeArrowheads="1"/>
          </p:cNvSpPr>
          <p:nvPr>
            <p:ph idx="1"/>
          </p:nvPr>
        </p:nvSpPr>
        <p:spPr>
          <a:xfrm>
            <a:off x="475087" y="1091502"/>
            <a:ext cx="11516239" cy="5600169"/>
          </a:xfrm>
        </p:spPr>
        <p:txBody>
          <a:bodyPr/>
          <a:lstStyle/>
          <a:p>
            <a:r>
              <a:rPr lang="en-GB" b="1" dirty="0"/>
              <a:t>Older, platform specific and </a:t>
            </a:r>
            <a:r>
              <a:rPr lang="en-GB" b="1" i="1" dirty="0"/>
              <a:t>deprecated</a:t>
            </a:r>
            <a:r>
              <a:rPr lang="en-GB" b="1" dirty="0"/>
              <a:t>:</a:t>
            </a:r>
          </a:p>
          <a:p>
            <a:pPr marL="180975" lvl="1" indent="-180975">
              <a:buNone/>
            </a:pPr>
            <a:r>
              <a:rPr lang="en-GB" b="1" dirty="0"/>
              <a:t>os.fork()</a:t>
            </a:r>
          </a:p>
          <a:p>
            <a:pPr marL="450850" lvl="2" indent="-269875">
              <a:buFont typeface="Arial" panose="020B0604020202020204" pitchFamily="34" charset="0"/>
              <a:buChar char="•"/>
            </a:pPr>
            <a:r>
              <a:rPr lang="en-GB" sz="1800" dirty="0"/>
              <a:t>UNIX specific – creates process</a:t>
            </a:r>
          </a:p>
          <a:p>
            <a:pPr marL="450850" lvl="2" indent="-269875">
              <a:buFont typeface="Arial" panose="020B0604020202020204" pitchFamily="34" charset="0"/>
              <a:buChar char="•"/>
            </a:pPr>
            <a:r>
              <a:rPr lang="en-GB" sz="1800" dirty="0"/>
              <a:t>Requires </a:t>
            </a:r>
            <a:r>
              <a:rPr lang="en-GB" sz="1800" b="1" dirty="0"/>
              <a:t>exec*()</a:t>
            </a:r>
            <a:r>
              <a:rPr lang="en-GB" sz="1800" dirty="0"/>
              <a:t> functions to replace process with another program</a:t>
            </a:r>
          </a:p>
          <a:p>
            <a:pPr marL="450850" lvl="2" indent="-269875">
              <a:buFont typeface="Arial" panose="020B0604020202020204" pitchFamily="34" charset="0"/>
              <a:buChar char="•"/>
            </a:pPr>
            <a:r>
              <a:rPr lang="en-GB" sz="1800" dirty="0"/>
              <a:t>Requires </a:t>
            </a:r>
            <a:r>
              <a:rPr lang="en-GB" sz="1800" b="1" dirty="0"/>
              <a:t>os.wait()</a:t>
            </a:r>
            <a:r>
              <a:rPr lang="en-GB" sz="1800" dirty="0"/>
              <a:t> or </a:t>
            </a:r>
            <a:r>
              <a:rPr lang="en-GB" sz="1800" b="1" dirty="0"/>
              <a:t>os.waitpid()</a:t>
            </a:r>
            <a:r>
              <a:rPr lang="en-GB" sz="1800" dirty="0"/>
              <a:t> to avoid a zombie</a:t>
            </a:r>
          </a:p>
          <a:p>
            <a:pPr marL="180975" lvl="1" indent="-180975">
              <a:buNone/>
            </a:pPr>
            <a:r>
              <a:rPr lang="en-GB" b="1" dirty="0"/>
              <a:t>os.system()</a:t>
            </a:r>
          </a:p>
          <a:p>
            <a:pPr marL="446088" lvl="2" indent="-265113">
              <a:buFont typeface="Arial" panose="020B0604020202020204" pitchFamily="34" charset="0"/>
              <a:buChar char="•"/>
            </a:pPr>
            <a:r>
              <a:rPr lang="en-GB" sz="1800" dirty="0"/>
              <a:t>Spawns a new process in subshell </a:t>
            </a:r>
          </a:p>
          <a:p>
            <a:pPr marL="446088" lvl="2" indent="-265113">
              <a:buFont typeface="Arial" panose="020B0604020202020204" pitchFamily="34" charset="0"/>
              <a:buChar char="•"/>
            </a:pPr>
            <a:r>
              <a:rPr lang="en-GB" sz="1800" dirty="0"/>
              <a:t>Cross-platform alternative to fork() – runs a shell process (cmd.exe or bash).</a:t>
            </a:r>
          </a:p>
          <a:p>
            <a:pPr marL="446088" lvl="2" indent="-265113">
              <a:buFont typeface="Arial" panose="020B0604020202020204" pitchFamily="34" charset="0"/>
              <a:buChar char="•"/>
            </a:pPr>
            <a:r>
              <a:rPr lang="en-GB" sz="1800" dirty="0"/>
              <a:t>Blocks execution until process completes – and returns </a:t>
            </a:r>
            <a:r>
              <a:rPr lang="en-GB" sz="1800" b="1" dirty="0"/>
              <a:t>exit</a:t>
            </a:r>
            <a:r>
              <a:rPr lang="en-GB" sz="1800" dirty="0"/>
              <a:t> status</a:t>
            </a:r>
          </a:p>
          <a:p>
            <a:pPr marL="88900" lvl="1" indent="-88900">
              <a:buNone/>
            </a:pPr>
            <a:r>
              <a:rPr lang="en-GB" b="1" dirty="0"/>
              <a:t>os.spawn</a:t>
            </a:r>
            <a:r>
              <a:rPr lang="en-GB" b="1" i="1" dirty="0"/>
              <a:t>*()</a:t>
            </a:r>
          </a:p>
          <a:p>
            <a:pPr marL="446088" lvl="2" indent="-269875">
              <a:buFont typeface="Arial" panose="020B0604020202020204" pitchFamily="34" charset="0"/>
              <a:buChar char="•"/>
            </a:pPr>
            <a:r>
              <a:rPr lang="en-GB" sz="1800" dirty="0"/>
              <a:t>Spawns a new process in subshell </a:t>
            </a:r>
          </a:p>
          <a:p>
            <a:pPr marL="446088" lvl="2" indent="-269875">
              <a:buFont typeface="Arial" panose="020B0604020202020204" pitchFamily="34" charset="0"/>
              <a:buChar char="•"/>
            </a:pPr>
            <a:r>
              <a:rPr lang="en-GB" sz="1800" dirty="0"/>
              <a:t>Cross-platform alternative to fork() – can run in a similar mode to </a:t>
            </a:r>
            <a:r>
              <a:rPr lang="en-GB" sz="1800" b="1" dirty="0"/>
              <a:t>exec</a:t>
            </a:r>
            <a:r>
              <a:rPr lang="en-GB" sz="1800" b="1" i="1" dirty="0"/>
              <a:t>*()</a:t>
            </a:r>
            <a:endParaRPr lang="en-GB" sz="1800" i="1" dirty="0"/>
          </a:p>
          <a:p>
            <a:pPr marL="88900" lvl="1" indent="-88900">
              <a:buNone/>
            </a:pPr>
            <a:r>
              <a:rPr lang="en-GB" b="1" dirty="0"/>
              <a:t>os.popen() </a:t>
            </a:r>
          </a:p>
          <a:p>
            <a:pPr marL="450850" lvl="2" indent="-269875">
              <a:buFont typeface="Arial" panose="020B0604020202020204" pitchFamily="34" charset="0"/>
              <a:buChar char="•"/>
            </a:pPr>
            <a:r>
              <a:rPr lang="en-GB" sz="1800" dirty="0"/>
              <a:t>Opens pipe to or from process – returns file like object for </a:t>
            </a:r>
            <a:r>
              <a:rPr lang="en-GB" sz="1800" b="1" dirty="0"/>
              <a:t>.read()</a:t>
            </a:r>
            <a:r>
              <a:rPr lang="en-GB" sz="1800" dirty="0"/>
              <a:t> and .</a:t>
            </a:r>
            <a:r>
              <a:rPr lang="en-GB" sz="1800" b="1" dirty="0"/>
              <a:t>write()</a:t>
            </a:r>
          </a:p>
          <a:p>
            <a:pPr marL="450850" lvl="2" indent="-269875">
              <a:buFont typeface="Arial" panose="020B0604020202020204" pitchFamily="34" charset="0"/>
              <a:buChar char="•"/>
            </a:pPr>
            <a:r>
              <a:rPr lang="en-GB" sz="1800" dirty="0"/>
              <a:t>Can interact with stdin/stdout but better to use subprocess.Popen()</a:t>
            </a:r>
          </a:p>
        </p:txBody>
      </p:sp>
      <p:pic>
        <p:nvPicPr>
          <p:cNvPr id="4" name="Picture 4" descr="Expired Stamp (PNG Transparent) | OnlyGFX.com">
            <a:extLst>
              <a:ext uri="{FF2B5EF4-FFF2-40B4-BE49-F238E27FC236}">
                <a16:creationId xmlns:a16="http://schemas.microsoft.com/office/drawing/2014/main" id="{F752A511-D8E0-D01B-6CC2-D8515C0888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21219" y="4839503"/>
            <a:ext cx="2430005" cy="17319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673B5B7-EBFF-8D9D-23FE-31F747D834C5}"/>
              </a:ext>
            </a:extLst>
          </p:cNvPr>
          <p:cNvSpPr>
            <a:spLocks noGrp="1"/>
          </p:cNvSpPr>
          <p:nvPr>
            <p:ph type="sldNum" sz="quarter" idx="4"/>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157525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AC52-A797-1C49-3C49-0D8134277F6E}"/>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A455CFEC-2513-3591-B72E-AAFA8A79807A}"/>
              </a:ext>
            </a:extLst>
          </p:cNvPr>
          <p:cNvSpPr>
            <a:spLocks noGrp="1" noChangeArrowheads="1"/>
          </p:cNvSpPr>
          <p:nvPr>
            <p:ph type="title"/>
          </p:nvPr>
        </p:nvSpPr>
        <p:spPr>
          <a:xfrm>
            <a:off x="975591" y="286502"/>
            <a:ext cx="11517818" cy="805001"/>
          </a:xfrm>
        </p:spPr>
        <p:txBody>
          <a:bodyPr/>
          <a:lstStyle/>
          <a:p>
            <a:pPr eaLnBrk="1" hangingPunct="1"/>
            <a:r>
              <a:rPr lang="en-GB" dirty="0"/>
              <a:t>Examples using os</a:t>
            </a:r>
          </a:p>
        </p:txBody>
      </p:sp>
      <p:sp>
        <p:nvSpPr>
          <p:cNvPr id="6147" name="Rectangle 3">
            <a:extLst>
              <a:ext uri="{FF2B5EF4-FFF2-40B4-BE49-F238E27FC236}">
                <a16:creationId xmlns:a16="http://schemas.microsoft.com/office/drawing/2014/main" id="{9EA72752-31AB-4368-C91E-EA69CD8BC214}"/>
              </a:ext>
            </a:extLst>
          </p:cNvPr>
          <p:cNvSpPr>
            <a:spLocks noGrp="1" noChangeArrowheads="1"/>
          </p:cNvSpPr>
          <p:nvPr>
            <p:ph idx="1"/>
          </p:nvPr>
        </p:nvSpPr>
        <p:spPr>
          <a:xfrm>
            <a:off x="475088" y="1091502"/>
            <a:ext cx="1876226" cy="5600169"/>
          </a:xfrm>
        </p:spPr>
        <p:txBody>
          <a:bodyPr/>
          <a:lstStyle/>
          <a:p>
            <a:pPr marL="180975" lvl="1" indent="-180975">
              <a:buNone/>
            </a:pPr>
            <a:r>
              <a:rPr lang="en-GB" sz="1800" b="1" dirty="0"/>
              <a:t>os.fork()</a:t>
            </a:r>
          </a:p>
          <a:p>
            <a:pPr marL="180975" lvl="1" indent="-180975">
              <a:buNone/>
            </a:pPr>
            <a:endParaRPr lang="en-GB" b="1" dirty="0"/>
          </a:p>
          <a:p>
            <a:pPr marL="180975" lvl="1" indent="-180975">
              <a:buNone/>
            </a:pPr>
            <a:endParaRPr lang="en-GB" b="1" dirty="0"/>
          </a:p>
          <a:p>
            <a:pPr marL="180975" lvl="1" indent="-180975">
              <a:buNone/>
            </a:pPr>
            <a:endParaRPr lang="en-GB" sz="1200" b="1" dirty="0"/>
          </a:p>
          <a:p>
            <a:pPr marL="180975" lvl="1" indent="-180975">
              <a:buNone/>
            </a:pPr>
            <a:endParaRPr lang="en-GB" b="1" dirty="0"/>
          </a:p>
          <a:p>
            <a:pPr marL="180975" lvl="1" indent="-180975">
              <a:buNone/>
            </a:pPr>
            <a:endParaRPr lang="en-GB" b="1" dirty="0"/>
          </a:p>
          <a:p>
            <a:pPr marL="180975" lvl="1" indent="-180975">
              <a:buNone/>
            </a:pPr>
            <a:r>
              <a:rPr lang="en-GB" sz="1800" b="1" dirty="0"/>
              <a:t>os.spawn()</a:t>
            </a:r>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r>
              <a:rPr lang="en-GB" sz="1800" b="1" dirty="0"/>
              <a:t>os.system()</a:t>
            </a:r>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buNone/>
            </a:pPr>
            <a:r>
              <a:rPr lang="en-GB" sz="1800" b="1" dirty="0"/>
              <a:t>os.popen()</a:t>
            </a:r>
          </a:p>
          <a:p>
            <a:pPr marL="180975" lvl="1" indent="-180975">
              <a:buNone/>
            </a:pPr>
            <a:endParaRPr lang="en-GB" b="1" dirty="0"/>
          </a:p>
        </p:txBody>
      </p:sp>
      <p:sp>
        <p:nvSpPr>
          <p:cNvPr id="2" name="Slide Number Placeholder 1">
            <a:extLst>
              <a:ext uri="{FF2B5EF4-FFF2-40B4-BE49-F238E27FC236}">
                <a16:creationId xmlns:a16="http://schemas.microsoft.com/office/drawing/2014/main" id="{6A6F5E01-A7DC-A874-92FC-464468B989A3}"/>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3" name="Text Box 10">
            <a:extLst>
              <a:ext uri="{FF2B5EF4-FFF2-40B4-BE49-F238E27FC236}">
                <a16:creationId xmlns:a16="http://schemas.microsoft.com/office/drawing/2014/main" id="{EE45D012-9BE4-75EB-27A5-8EB77CFF4412}"/>
              </a:ext>
            </a:extLst>
          </p:cNvPr>
          <p:cNvSpPr txBox="1">
            <a:spLocks noChangeArrowheads="1"/>
          </p:cNvSpPr>
          <p:nvPr/>
        </p:nvSpPr>
        <p:spPr bwMode="auto">
          <a:xfrm>
            <a:off x="809561" y="5171585"/>
            <a:ext cx="5739073" cy="58477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status = os.system("echo hello from Child") </a:t>
            </a:r>
          </a:p>
          <a:p>
            <a:r>
              <a:rPr lang="en-GB" sz="1600" dirty="0">
                <a:latin typeface="Courier New" panose="02070309020205020404" pitchFamily="49" charset="0"/>
              </a:rPr>
              <a:t>print("Child exited with", status)</a:t>
            </a:r>
          </a:p>
        </p:txBody>
      </p:sp>
      <p:sp>
        <p:nvSpPr>
          <p:cNvPr id="6" name="Text Box 15">
            <a:extLst>
              <a:ext uri="{FF2B5EF4-FFF2-40B4-BE49-F238E27FC236}">
                <a16:creationId xmlns:a16="http://schemas.microsoft.com/office/drawing/2014/main" id="{39DF8A46-F227-1B38-780D-D3115E6BEF76}"/>
              </a:ext>
            </a:extLst>
          </p:cNvPr>
          <p:cNvSpPr txBox="1">
            <a:spLocks noChangeArrowheads="1"/>
          </p:cNvSpPr>
          <p:nvPr/>
        </p:nvSpPr>
        <p:spPr bwMode="auto">
          <a:xfrm>
            <a:off x="809561" y="6155503"/>
            <a:ext cx="8899703" cy="58477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for line in os.popen(</a:t>
            </a:r>
            <a:r>
              <a:rPr lang="en-GB" sz="1600" dirty="0">
                <a:latin typeface="Courier New" panose="02070309020205020404" pitchFamily="49" charset="0"/>
              </a:rPr>
              <a:t>r"C:\Windows\System32\t</a:t>
            </a:r>
            <a:r>
              <a:rPr lang="en-US" sz="1600" dirty="0">
                <a:latin typeface="Courier New" panose="02070309020205020404" pitchFamily="49" charset="0"/>
              </a:rPr>
              <a:t>asklist.exe</a:t>
            </a:r>
            <a:r>
              <a:rPr lang="en-GB" sz="1600" dirty="0">
                <a:latin typeface="Courier New" panose="02070309020205020404" pitchFamily="49" charset="0"/>
              </a:rPr>
              <a:t>")</a:t>
            </a:r>
            <a:r>
              <a:rPr lang="en-US" sz="1600" dirty="0">
                <a:latin typeface="Courier New" panose="02070309020205020404" pitchFamily="49" charset="0"/>
              </a:rPr>
              <a:t>.readlines():</a:t>
            </a:r>
          </a:p>
          <a:p>
            <a:pPr>
              <a:spcBef>
                <a:spcPct val="0"/>
              </a:spcBef>
            </a:pPr>
            <a:r>
              <a:rPr lang="en-US" sz="1600" dirty="0">
                <a:latin typeface="Courier New" panose="02070309020205020404" pitchFamily="49" charset="0"/>
              </a:rPr>
              <a:t>    print(":", line, end="")</a:t>
            </a:r>
            <a:endParaRPr lang="en-GB" sz="1600" dirty="0">
              <a:latin typeface="Courier New" panose="02070309020205020404" pitchFamily="49" charset="0"/>
            </a:endParaRPr>
          </a:p>
        </p:txBody>
      </p:sp>
      <p:sp>
        <p:nvSpPr>
          <p:cNvPr id="7" name="Text Box 10">
            <a:extLst>
              <a:ext uri="{FF2B5EF4-FFF2-40B4-BE49-F238E27FC236}">
                <a16:creationId xmlns:a16="http://schemas.microsoft.com/office/drawing/2014/main" id="{0150D5AC-AB9F-2ED1-AFD1-9630A85C329D}"/>
              </a:ext>
            </a:extLst>
          </p:cNvPr>
          <p:cNvSpPr txBox="1">
            <a:spLocks noChangeArrowheads="1"/>
          </p:cNvSpPr>
          <p:nvPr/>
        </p:nvSpPr>
        <p:spPr bwMode="auto">
          <a:xfrm>
            <a:off x="809561" y="3609031"/>
            <a:ext cx="8899704" cy="107721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if os.name == 'nt':</a:t>
            </a:r>
          </a:p>
          <a:p>
            <a:r>
              <a:rPr lang="en-GB" sz="1600" dirty="0">
                <a:latin typeface="Courier New" panose="02070309020205020404" pitchFamily="49" charset="0"/>
              </a:rPr>
              <a:t>    os.spawnl(os.P_NOWAIT, r"C:\Windows\System32\calc.exe", "calc.exe")</a:t>
            </a:r>
          </a:p>
          <a:p>
            <a:r>
              <a:rPr lang="en-GB" sz="1600" dirty="0">
                <a:latin typeface="Courier New" panose="02070309020205020404" pitchFamily="49" charset="0"/>
              </a:rPr>
              <a:t>else:  </a:t>
            </a:r>
          </a:p>
          <a:p>
            <a:r>
              <a:rPr lang="en-GB" sz="1600" dirty="0">
                <a:latin typeface="Courier New" panose="02070309020205020404" pitchFamily="49" charset="0"/>
              </a:rPr>
              <a:t>    os.spawnlp(os.P_NOWAIT, "echo", "echo", "Hello World")</a:t>
            </a:r>
          </a:p>
        </p:txBody>
      </p:sp>
      <p:sp>
        <p:nvSpPr>
          <p:cNvPr id="14" name="Text Box 10">
            <a:extLst>
              <a:ext uri="{FF2B5EF4-FFF2-40B4-BE49-F238E27FC236}">
                <a16:creationId xmlns:a16="http://schemas.microsoft.com/office/drawing/2014/main" id="{CA74BA94-49E3-F72D-E746-121A271F7DF2}"/>
              </a:ext>
            </a:extLst>
          </p:cNvPr>
          <p:cNvSpPr txBox="1">
            <a:spLocks noChangeArrowheads="1"/>
          </p:cNvSpPr>
          <p:nvPr/>
        </p:nvSpPr>
        <p:spPr bwMode="auto">
          <a:xfrm>
            <a:off x="809561" y="1479760"/>
            <a:ext cx="5739073" cy="1754326"/>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200" dirty="0">
                <a:latin typeface="Courier New" panose="02070309020205020404" pitchFamily="49" charset="0"/>
              </a:rPr>
              <a:t>def run_command():</a:t>
            </a:r>
          </a:p>
          <a:p>
            <a:r>
              <a:rPr lang="en-GB" sz="1200" dirty="0">
                <a:latin typeface="Courier New" panose="02070309020205020404" pitchFamily="49" charset="0"/>
              </a:rPr>
              <a:t>    print(f"Running in process ID: {os.getpid()}")</a:t>
            </a:r>
          </a:p>
          <a:p>
            <a:r>
              <a:rPr lang="en-GB" sz="1200" dirty="0">
                <a:latin typeface="Courier New" panose="02070309020205020404" pitchFamily="49" charset="0"/>
              </a:rPr>
              <a:t>    os.system("echo Hello from child process")</a:t>
            </a:r>
          </a:p>
          <a:p>
            <a:endParaRPr lang="en-GB" sz="1200" dirty="0">
              <a:latin typeface="Courier New" panose="02070309020205020404" pitchFamily="49" charset="0"/>
            </a:endParaRPr>
          </a:p>
          <a:p>
            <a:r>
              <a:rPr lang="en-GB" sz="1200" dirty="0">
                <a:latin typeface="Courier New" panose="02070309020205020404" pitchFamily="49" charset="0"/>
              </a:rPr>
              <a:t>pid = os.fork() # Fork the process</a:t>
            </a:r>
          </a:p>
          <a:p>
            <a:r>
              <a:rPr lang="en-GB" sz="1200" dirty="0">
                <a:latin typeface="Courier New" panose="02070309020205020404" pitchFamily="49" charset="0"/>
              </a:rPr>
              <a:t>if pid == 0: # Child process</a:t>
            </a:r>
          </a:p>
          <a:p>
            <a:r>
              <a:rPr lang="en-GB" sz="1200" dirty="0">
                <a:latin typeface="Courier New" panose="02070309020205020404" pitchFamily="49" charset="0"/>
              </a:rPr>
              <a:t>    run_command()</a:t>
            </a:r>
          </a:p>
          <a:p>
            <a:r>
              <a:rPr lang="en-GB" sz="1200" dirty="0">
                <a:latin typeface="Courier New" panose="02070309020205020404" pitchFamily="49" charset="0"/>
              </a:rPr>
              <a:t>else: # Parent process</a:t>
            </a:r>
          </a:p>
          <a:p>
            <a:r>
              <a:rPr lang="en-GB" sz="1200" dirty="0">
                <a:latin typeface="Courier New" panose="02070309020205020404" pitchFamily="49" charset="0"/>
              </a:rPr>
              <a:t>    print(f"I’m the parent(os.getpid()) of child {pid}")</a:t>
            </a:r>
          </a:p>
        </p:txBody>
      </p:sp>
      <p:pic>
        <p:nvPicPr>
          <p:cNvPr id="5" name="Picture 4" descr="A black background with white bubbles&#10;&#10;AI-generated content may be incorrect.">
            <a:extLst>
              <a:ext uri="{FF2B5EF4-FFF2-40B4-BE49-F238E27FC236}">
                <a16:creationId xmlns:a16="http://schemas.microsoft.com/office/drawing/2014/main" id="{BDB73227-2978-1172-2E61-A60AE8BEDC78}"/>
              </a:ext>
            </a:extLst>
          </p:cNvPr>
          <p:cNvPicPr>
            <a:picLocks noChangeAspect="1"/>
          </p:cNvPicPr>
          <p:nvPr/>
        </p:nvPicPr>
        <p:blipFill>
          <a:blip r:embed="rId3"/>
          <a:stretch>
            <a:fillRect/>
          </a:stretch>
        </p:blipFill>
        <p:spPr>
          <a:xfrm>
            <a:off x="10043737" y="2791607"/>
            <a:ext cx="1969528" cy="3781863"/>
          </a:xfrm>
          <a:prstGeom prst="rect">
            <a:avLst/>
          </a:prstGeom>
        </p:spPr>
      </p:pic>
    </p:spTree>
    <p:extLst>
      <p:ext uri="{BB962C8B-B14F-4D97-AF65-F5344CB8AC3E}">
        <p14:creationId xmlns:p14="http://schemas.microsoft.com/office/powerpoint/2010/main" val="263978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quarter" idx="4294967295"/>
          </p:nvPr>
        </p:nvSpPr>
        <p:spPr>
          <a:xfrm>
            <a:off x="585298" y="1130107"/>
            <a:ext cx="8721988" cy="5214937"/>
          </a:xfrm>
        </p:spPr>
        <p:txBody>
          <a:bodyPr/>
          <a:lstStyle/>
          <a:p>
            <a:pPr>
              <a:lnSpc>
                <a:spcPct val="110000"/>
              </a:lnSpc>
              <a:spcBef>
                <a:spcPts val="600"/>
              </a:spcBef>
            </a:pPr>
            <a:r>
              <a:rPr lang="en-GB" sz="1800" b="1" dirty="0"/>
              <a:t>Unifying process creation:</a:t>
            </a:r>
          </a:p>
          <a:p>
            <a:pPr marL="449263" lvl="1">
              <a:lnSpc>
                <a:spcPct val="100000"/>
              </a:lnSpc>
              <a:spcBef>
                <a:spcPts val="600"/>
              </a:spcBef>
              <a:buFont typeface="Arial" panose="020B0604020202020204" pitchFamily="34" charset="0"/>
              <a:buChar char="•"/>
            </a:pPr>
            <a:r>
              <a:rPr lang="en-GB" sz="1800" dirty="0"/>
              <a:t>Cross-platform - to replace os.system() and os.spawn().</a:t>
            </a:r>
          </a:p>
          <a:p>
            <a:pPr marL="449263" lvl="1">
              <a:lnSpc>
                <a:spcPct val="100000"/>
              </a:lnSpc>
              <a:spcBef>
                <a:spcPts val="600"/>
              </a:spcBef>
              <a:buFont typeface="Arial" panose="020B0604020202020204" pitchFamily="34" charset="0"/>
              <a:buChar char="•"/>
            </a:pPr>
            <a:r>
              <a:rPr lang="en-GB" sz="1800" dirty="0"/>
              <a:t>Better control over input, output and errors</a:t>
            </a:r>
          </a:p>
          <a:p>
            <a:pPr>
              <a:lnSpc>
                <a:spcPct val="110000"/>
              </a:lnSpc>
              <a:spcBef>
                <a:spcPts val="600"/>
              </a:spcBef>
            </a:pPr>
            <a:r>
              <a:rPr lang="en-GB" sz="1800" b="1" dirty="0"/>
              <a:t>From Python 3.5, the preferred interface is:</a:t>
            </a:r>
          </a:p>
          <a:p>
            <a:pPr marL="449263" lvl="1">
              <a:lnSpc>
                <a:spcPct val="110000"/>
              </a:lnSpc>
              <a:spcBef>
                <a:spcPts val="600"/>
              </a:spcBef>
              <a:buFont typeface="Arial" panose="020B0604020202020204" pitchFamily="34" charset="0"/>
              <a:buChar char="•"/>
            </a:pPr>
            <a:r>
              <a:rPr lang="en-GB" sz="1800" b="1" dirty="0"/>
              <a:t>subprocess.run() </a:t>
            </a:r>
            <a:r>
              <a:rPr lang="en-GB" sz="1800" dirty="0"/>
              <a:t>for simple tasks</a:t>
            </a:r>
          </a:p>
          <a:p>
            <a:pPr marL="449263" lvl="1">
              <a:lnSpc>
                <a:spcPct val="110000"/>
              </a:lnSpc>
              <a:spcBef>
                <a:spcPts val="600"/>
              </a:spcBef>
              <a:buFont typeface="Arial" panose="020B0604020202020204" pitchFamily="34" charset="0"/>
              <a:buChar char="•"/>
            </a:pPr>
            <a:r>
              <a:rPr lang="en-GB" sz="1800" b="1" dirty="0"/>
              <a:t>subprocess.popen() </a:t>
            </a:r>
            <a:r>
              <a:rPr lang="en-GB" sz="1800" dirty="0"/>
              <a:t>for more complex tasks</a:t>
            </a:r>
          </a:p>
          <a:p>
            <a:pPr marL="449263" lvl="1">
              <a:lnSpc>
                <a:spcPct val="100000"/>
              </a:lnSpc>
              <a:spcBef>
                <a:spcPts val="600"/>
              </a:spcBef>
              <a:buFont typeface="Arial" panose="020B0604020202020204" pitchFamily="34" charset="0"/>
              <a:buChar char="•"/>
            </a:pPr>
            <a:r>
              <a:rPr lang="en-GB" sz="1800" dirty="0"/>
              <a:t>Returns a subprocess object.</a:t>
            </a:r>
          </a:p>
          <a:p>
            <a:pPr marL="449263" lvl="1">
              <a:lnSpc>
                <a:spcPct val="100000"/>
              </a:lnSpc>
              <a:spcBef>
                <a:spcPts val="600"/>
              </a:spcBef>
              <a:buFont typeface="Arial" panose="020B0604020202020204" pitchFamily="34" charset="0"/>
              <a:buChar char="•"/>
            </a:pPr>
            <a:r>
              <a:rPr lang="en-GB" sz="1800" dirty="0"/>
              <a:t>Parameters are discussed later.</a:t>
            </a:r>
          </a:p>
          <a:p>
            <a:pPr>
              <a:lnSpc>
                <a:spcPct val="110000"/>
              </a:lnSpc>
              <a:spcBef>
                <a:spcPts val="600"/>
              </a:spcBef>
            </a:pPr>
            <a:r>
              <a:rPr lang="en-GB" sz="1800" b="1" dirty="0"/>
              <a:t>Other shortcuts are available:</a:t>
            </a:r>
          </a:p>
          <a:p>
            <a:pPr marL="449263" lvl="1">
              <a:lnSpc>
                <a:spcPct val="100000"/>
              </a:lnSpc>
              <a:spcBef>
                <a:spcPts val="600"/>
              </a:spcBef>
              <a:buFont typeface="Arial" panose="020B0604020202020204" pitchFamily="34" charset="0"/>
              <a:buChar char="•"/>
            </a:pPr>
            <a:r>
              <a:rPr lang="en-GB" sz="1800" dirty="0"/>
              <a:t>call() ,check_call(), getoutput() and getstatusoutput (UNIX specific).</a:t>
            </a:r>
          </a:p>
          <a:p>
            <a:pPr>
              <a:lnSpc>
                <a:spcPct val="110000"/>
              </a:lnSpc>
              <a:spcBef>
                <a:spcPts val="600"/>
              </a:spcBef>
            </a:pPr>
            <a:r>
              <a:rPr lang="en-GB" sz="1800" b="1" dirty="0"/>
              <a:t>We discuss the </a:t>
            </a:r>
            <a:r>
              <a:rPr lang="en-GB" sz="1800" b="1" dirty="0">
                <a:latin typeface="Courier New" panose="02070309020205020404" pitchFamily="49" charset="0"/>
              </a:rPr>
              <a:t>multiprocessing</a:t>
            </a:r>
            <a:r>
              <a:rPr lang="en-GB" sz="1800" b="1" dirty="0"/>
              <a:t> package later:</a:t>
            </a:r>
          </a:p>
          <a:p>
            <a:pPr marL="449263" lvl="1">
              <a:lnSpc>
                <a:spcPct val="100000"/>
              </a:lnSpc>
              <a:spcBef>
                <a:spcPts val="600"/>
              </a:spcBef>
              <a:buFont typeface="Arial" panose="020B0604020202020204" pitchFamily="34" charset="0"/>
              <a:buChar char="•"/>
            </a:pPr>
            <a:r>
              <a:rPr lang="en-GB" sz="1800" dirty="0"/>
              <a:t>Runs processes in a similar way to threads.</a:t>
            </a:r>
          </a:p>
        </p:txBody>
      </p:sp>
      <p:sp>
        <p:nvSpPr>
          <p:cNvPr id="9218" name="Rectangle 2"/>
          <p:cNvSpPr>
            <a:spLocks noGrp="1" noChangeArrowheads="1"/>
          </p:cNvSpPr>
          <p:nvPr>
            <p:ph type="title"/>
          </p:nvPr>
        </p:nvSpPr>
        <p:spPr>
          <a:xfrm>
            <a:off x="997893" y="325106"/>
            <a:ext cx="11517818" cy="805001"/>
          </a:xfrm>
        </p:spPr>
        <p:txBody>
          <a:bodyPr/>
          <a:lstStyle/>
          <a:p>
            <a:pPr eaLnBrk="1" hangingPunct="1"/>
            <a:r>
              <a:rPr lang="en-GB" dirty="0"/>
              <a:t>Multi-processing using subprocess</a:t>
            </a:r>
          </a:p>
        </p:txBody>
      </p:sp>
      <p:sp>
        <p:nvSpPr>
          <p:cNvPr id="2" name="Slide Number Placeholder 1">
            <a:extLst>
              <a:ext uri="{FF2B5EF4-FFF2-40B4-BE49-F238E27FC236}">
                <a16:creationId xmlns:a16="http://schemas.microsoft.com/office/drawing/2014/main" id="{2D73CF41-79BA-3A6A-8D33-DFA644A84020}"/>
              </a:ext>
            </a:extLst>
          </p:cNvPr>
          <p:cNvSpPr>
            <a:spLocks noGrp="1"/>
          </p:cNvSpPr>
          <p:nvPr>
            <p:ph type="sldNum" sz="quarter" idx="4"/>
          </p:nvPr>
        </p:nvSpPr>
        <p:spPr/>
        <p:txBody>
          <a:bodyPr/>
          <a:lstStyle/>
          <a:p>
            <a:fld id="{EF892D59-8F09-EF4B-AD6D-DA609442F868}" type="slidenum">
              <a:rPr lang="en-GB" smtClean="0"/>
              <a:pPr/>
              <a:t>8</a:t>
            </a:fld>
            <a:endParaRPr lang="en-GB" dirty="0"/>
          </a:p>
        </p:txBody>
      </p:sp>
      <p:pic>
        <p:nvPicPr>
          <p:cNvPr id="10" name="Picture 9" descr="A bird wearing a hat and sunglasses&#10;&#10;AI-generated content may be incorrect.">
            <a:extLst>
              <a:ext uri="{FF2B5EF4-FFF2-40B4-BE49-F238E27FC236}">
                <a16:creationId xmlns:a16="http://schemas.microsoft.com/office/drawing/2014/main" id="{4A26998C-208C-1868-BC9C-A8C318B57FD8}"/>
              </a:ext>
            </a:extLst>
          </p:cNvPr>
          <p:cNvPicPr>
            <a:picLocks noChangeAspect="1"/>
          </p:cNvPicPr>
          <p:nvPr/>
        </p:nvPicPr>
        <p:blipFill>
          <a:blip r:embed="rId3"/>
          <a:stretch>
            <a:fillRect/>
          </a:stretch>
        </p:blipFill>
        <p:spPr>
          <a:xfrm>
            <a:off x="9495892" y="2687782"/>
            <a:ext cx="2606399" cy="4185458"/>
          </a:xfrm>
          <a:prstGeom prst="rect">
            <a:avLst/>
          </a:prstGeom>
        </p:spPr>
      </p:pic>
    </p:spTree>
    <p:extLst>
      <p:ext uri="{BB962C8B-B14F-4D97-AF65-F5344CB8AC3E}">
        <p14:creationId xmlns:p14="http://schemas.microsoft.com/office/powerpoint/2010/main" val="337467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8254" y="260428"/>
            <a:ext cx="11517818" cy="805001"/>
          </a:xfrm>
        </p:spPr>
        <p:txBody>
          <a:bodyPr/>
          <a:lstStyle/>
          <a:p>
            <a:r>
              <a:rPr lang="en-US" dirty="0"/>
              <a:t>Using subprocess.run()</a:t>
            </a:r>
          </a:p>
        </p:txBody>
      </p:sp>
      <p:sp>
        <p:nvSpPr>
          <p:cNvPr id="2" name="Text Placeholder 1"/>
          <p:cNvSpPr>
            <a:spLocks noGrp="1"/>
          </p:cNvSpPr>
          <p:nvPr>
            <p:ph idx="1"/>
          </p:nvPr>
        </p:nvSpPr>
        <p:spPr>
          <a:xfrm>
            <a:off x="341272" y="1128992"/>
            <a:ext cx="11516239" cy="5298762"/>
          </a:xfrm>
        </p:spPr>
        <p:txBody>
          <a:bodyPr/>
          <a:lstStyle/>
          <a:p>
            <a:r>
              <a:rPr lang="en-US" b="1" dirty="0"/>
              <a:t>Run a program and wait for it to complete.</a:t>
            </a:r>
          </a:p>
          <a:p>
            <a:pPr marL="450850" lvl="1" indent="-277813">
              <a:buFont typeface="Arial" panose="020B0604020202020204" pitchFamily="34" charset="0"/>
              <a:buChar char="•"/>
            </a:pPr>
            <a:r>
              <a:rPr lang="en-US" sz="1800" dirty="0"/>
              <a:t>Added in Python 3.5 and is a wrapper around Popen.</a:t>
            </a:r>
          </a:p>
          <a:p>
            <a:pPr marL="450850" lvl="1" indent="-277813">
              <a:buFont typeface="Arial" panose="020B0604020202020204" pitchFamily="34" charset="0"/>
              <a:buChar char="•"/>
            </a:pPr>
            <a:r>
              <a:rPr lang="en-US" sz="1800" dirty="0"/>
              <a:t>Syntax:</a:t>
            </a:r>
          </a:p>
          <a:p>
            <a:pPr lvl="1"/>
            <a:endParaRPr lang="en-US" dirty="0"/>
          </a:p>
          <a:p>
            <a:pPr lvl="1"/>
            <a:endParaRPr lang="en-US" dirty="0"/>
          </a:p>
          <a:p>
            <a:pPr lvl="1"/>
            <a:endParaRPr lang="en-US" dirty="0"/>
          </a:p>
          <a:p>
            <a:pPr lvl="1"/>
            <a:endParaRPr lang="en-US" dirty="0"/>
          </a:p>
          <a:p>
            <a:pPr lvl="1"/>
            <a:endParaRPr lang="en-US" dirty="0"/>
          </a:p>
          <a:p>
            <a:pPr marL="88900" lvl="1" indent="0">
              <a:buNone/>
            </a:pPr>
            <a:endParaRPr lang="en-US" dirty="0"/>
          </a:p>
          <a:p>
            <a:pPr marL="450850" lvl="1" indent="-277813">
              <a:buFont typeface="Arial" panose="020B0604020202020204" pitchFamily="34" charset="0"/>
              <a:buChar char="•"/>
            </a:pPr>
            <a:r>
              <a:rPr lang="en-US" sz="2000" dirty="0"/>
              <a:t>Returns a </a:t>
            </a:r>
            <a:r>
              <a:rPr lang="en-US" sz="2000" b="1" dirty="0"/>
              <a:t>subprocess.CompletedProcess </a:t>
            </a:r>
            <a:r>
              <a:rPr lang="en-US" sz="2000" dirty="0"/>
              <a:t>object.</a:t>
            </a:r>
          </a:p>
          <a:p>
            <a:pPr marL="714375" lvl="4" indent="-265113">
              <a:buFontTx/>
              <a:buChar char="‐"/>
            </a:pPr>
            <a:r>
              <a:rPr lang="en-US" b="1" dirty="0">
                <a:latin typeface="Courier New"/>
                <a:cs typeface="Courier New"/>
              </a:rPr>
              <a:t>returncode</a:t>
            </a:r>
          </a:p>
          <a:p>
            <a:pPr marL="714375" lvl="4" indent="-265113">
              <a:buFontTx/>
              <a:buChar char="‐"/>
            </a:pPr>
            <a:r>
              <a:rPr lang="en-US" sz="1800" b="1" dirty="0">
                <a:latin typeface="Courier New"/>
                <a:cs typeface="Courier New"/>
              </a:rPr>
              <a:t>stdout</a:t>
            </a:r>
            <a:r>
              <a:rPr lang="en-US" sz="1800" dirty="0"/>
              <a:t>		only if routed to a PIPE (see later)</a:t>
            </a:r>
          </a:p>
          <a:p>
            <a:pPr marL="714375" lvl="4" indent="-265113">
              <a:buFontTx/>
              <a:buChar char="‐"/>
            </a:pPr>
            <a:r>
              <a:rPr lang="en-US" sz="1800" b="1" dirty="0">
                <a:latin typeface="Courier New"/>
                <a:cs typeface="Courier New"/>
              </a:rPr>
              <a:t>stderr</a:t>
            </a:r>
            <a:r>
              <a:rPr lang="en-US" sz="1800" dirty="0"/>
              <a:t>		only if routed to a PIPE (see later)</a:t>
            </a:r>
          </a:p>
          <a:p>
            <a:endParaRPr lang="en-US" dirty="0"/>
          </a:p>
          <a:p>
            <a:endParaRPr lang="en-US" dirty="0"/>
          </a:p>
          <a:p>
            <a:endParaRPr lang="en-US" dirty="0"/>
          </a:p>
        </p:txBody>
      </p:sp>
      <p:sp>
        <p:nvSpPr>
          <p:cNvPr id="4" name="TextBox 3"/>
          <p:cNvSpPr txBox="1"/>
          <p:nvPr/>
        </p:nvSpPr>
        <p:spPr>
          <a:xfrm>
            <a:off x="785902" y="2302739"/>
            <a:ext cx="8417150" cy="369332"/>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dirty="0">
                <a:latin typeface="Courier New"/>
                <a:cs typeface="Courier New"/>
              </a:rPr>
              <a:t>run(*args, input=None, timeout=None, check=False, **kwargs)</a:t>
            </a:r>
          </a:p>
        </p:txBody>
      </p:sp>
      <p:sp>
        <p:nvSpPr>
          <p:cNvPr id="5" name="TextBox 4"/>
          <p:cNvSpPr txBox="1"/>
          <p:nvPr/>
        </p:nvSpPr>
        <p:spPr>
          <a:xfrm>
            <a:off x="785902" y="2812206"/>
            <a:ext cx="8417150" cy="1631216"/>
          </a:xfrm>
          <a:prstGeom prst="rect">
            <a:avLst/>
          </a:prstGeom>
          <a:solidFill>
            <a:schemeClr val="bg1">
              <a:lumMod val="95000"/>
            </a:schemeClr>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sz="1600" b="1" dirty="0">
                <a:latin typeface="Courier New" pitchFamily="49" charset="0"/>
                <a:cs typeface="Courier New" pitchFamily="49" charset="0"/>
              </a:rPr>
              <a:t>args</a:t>
            </a:r>
            <a:r>
              <a:rPr lang="en-US" sz="1600" dirty="0">
                <a:latin typeface="Courier New" pitchFamily="49" charset="0"/>
                <a:cs typeface="Courier New" pitchFamily="49" charset="0"/>
              </a:rPr>
              <a:t>		</a:t>
            </a:r>
            <a:r>
              <a:rPr lang="en-GB" sz="1600" dirty="0">
                <a:latin typeface="Arial" panose="020B0604020202020204" pitchFamily="34" charset="0"/>
                <a:cs typeface="Arial" panose="020B0604020202020204" pitchFamily="34" charset="0"/>
              </a:rPr>
              <a:t>Command-line to execute (a sequence)</a:t>
            </a:r>
            <a:r>
              <a:rPr lang="en-US" sz="1600" dirty="0">
                <a:latin typeface="Courier New" pitchFamily="49" charset="0"/>
                <a:cs typeface="Courier New" pitchFamily="49" charset="0"/>
              </a:rPr>
              <a:t>	</a:t>
            </a:r>
          </a:p>
          <a:p>
            <a:r>
              <a:rPr lang="en-US" sz="1600" b="1" dirty="0">
                <a:latin typeface="Courier New" pitchFamily="49" charset="0"/>
                <a:cs typeface="Courier New" pitchFamily="49" charset="0"/>
              </a:rPr>
              <a:t>input</a:t>
            </a:r>
            <a:r>
              <a:rPr lang="en-US" sz="1600" dirty="0">
                <a:latin typeface="Courier New" pitchFamily="49" charset="0"/>
                <a:cs typeface="Courier New" pitchFamily="49" charset="0"/>
              </a:rPr>
              <a:t>		</a:t>
            </a:r>
            <a:r>
              <a:rPr lang="en-US" sz="1600" dirty="0">
                <a:latin typeface="Arial"/>
                <a:cs typeface="Arial"/>
              </a:rPr>
              <a:t>Data to be passed to stdin of the program</a:t>
            </a:r>
          </a:p>
          <a:p>
            <a:r>
              <a:rPr lang="en-US" sz="1600" b="1" dirty="0">
                <a:latin typeface="Courier New" pitchFamily="49" charset="0"/>
                <a:cs typeface="Courier New" pitchFamily="49" charset="0"/>
              </a:rPr>
              <a:t>timeout</a:t>
            </a:r>
            <a:r>
              <a:rPr lang="en-US" sz="1600" dirty="0">
                <a:latin typeface="Courier New" pitchFamily="49" charset="0"/>
                <a:cs typeface="Courier New" pitchFamily="49" charset="0"/>
              </a:rPr>
              <a:t>		</a:t>
            </a:r>
            <a:r>
              <a:rPr lang="en-US" sz="1600" dirty="0">
                <a:latin typeface="Arial" panose="020B0604020202020204" pitchFamily="34" charset="0"/>
                <a:cs typeface="Arial" panose="020B0604020202020204" pitchFamily="34" charset="0"/>
              </a:rPr>
              <a:t>A timeout value in seconds</a:t>
            </a:r>
            <a:r>
              <a:rPr lang="en-US" sz="1600" dirty="0">
                <a:cs typeface="Courier New" pitchFamily="49" charset="0"/>
              </a:rPr>
              <a:t>.  </a:t>
            </a:r>
          </a:p>
          <a:p>
            <a:r>
              <a:rPr lang="en-US" sz="1600" dirty="0">
                <a:cs typeface="Courier New" pitchFamily="49" charset="0"/>
              </a:rPr>
              <a:t>		</a:t>
            </a:r>
            <a:r>
              <a:rPr lang="en-US" sz="1600" dirty="0">
                <a:latin typeface="Arial" panose="020B0604020202020204" pitchFamily="34" charset="0"/>
                <a:cs typeface="Arial" panose="020B0604020202020204" pitchFamily="34" charset="0"/>
              </a:rPr>
              <a:t>Raise a subprocess.TimeoutExpired exception if exceeded</a:t>
            </a:r>
          </a:p>
          <a:p>
            <a:r>
              <a:rPr lang="en-US" sz="1600" b="1" dirty="0">
                <a:latin typeface="Courier New" pitchFamily="49" charset="0"/>
                <a:cs typeface="Courier New" pitchFamily="49" charset="0"/>
              </a:rPr>
              <a:t>check</a:t>
            </a:r>
            <a:r>
              <a:rPr lang="en-US" sz="1600" dirty="0">
                <a:latin typeface="Courier New" pitchFamily="49" charset="0"/>
                <a:cs typeface="Courier New" pitchFamily="49" charset="0"/>
              </a:rPr>
              <a:t>		</a:t>
            </a:r>
            <a:r>
              <a:rPr lang="en-US" sz="1600" dirty="0">
                <a:latin typeface="Arial"/>
                <a:cs typeface="Arial"/>
              </a:rPr>
              <a:t>If True, raise a subprocess.CalledProcessError if exit code != 0 </a:t>
            </a:r>
            <a:r>
              <a:rPr lang="en-US" sz="1600" b="1" dirty="0">
                <a:latin typeface="Courier New" pitchFamily="49" charset="0"/>
                <a:cs typeface="Courier New" pitchFamily="49" charset="0"/>
              </a:rPr>
              <a:t>kwargs</a:t>
            </a:r>
            <a:r>
              <a:rPr lang="en-US" sz="1600" dirty="0">
                <a:latin typeface="Courier New" pitchFamily="49" charset="0"/>
                <a:cs typeface="Courier New" pitchFamily="49" charset="0"/>
              </a:rPr>
              <a:t>		</a:t>
            </a:r>
            <a:r>
              <a:rPr lang="en-US" sz="1600" dirty="0">
                <a:latin typeface="Arial"/>
                <a:cs typeface="Arial"/>
              </a:rPr>
              <a:t>Optional Popen arguments (see later)</a:t>
            </a:r>
          </a:p>
        </p:txBody>
      </p:sp>
      <p:sp>
        <p:nvSpPr>
          <p:cNvPr id="6" name="Slide Number Placeholder 5">
            <a:extLst>
              <a:ext uri="{FF2B5EF4-FFF2-40B4-BE49-F238E27FC236}">
                <a16:creationId xmlns:a16="http://schemas.microsoft.com/office/drawing/2014/main" id="{F72D7DFF-1136-B31B-87E3-01A0853A48E7}"/>
              </a:ext>
            </a:extLst>
          </p:cNvPr>
          <p:cNvSpPr>
            <a:spLocks noGrp="1"/>
          </p:cNvSpPr>
          <p:nvPr>
            <p:ph type="sldNum" sz="quarter" idx="4"/>
          </p:nvPr>
        </p:nvSpPr>
        <p:spPr/>
        <p:txBody>
          <a:bodyPr/>
          <a:lstStyle/>
          <a:p>
            <a:fld id="{EF892D59-8F09-EF4B-AD6D-DA609442F868}" type="slidenum">
              <a:rPr lang="en-GB" smtClean="0"/>
              <a:pPr/>
              <a:t>9</a:t>
            </a:fld>
            <a:endParaRPr lang="en-GB" dirty="0"/>
          </a:p>
        </p:txBody>
      </p:sp>
    </p:spTree>
    <p:extLst>
      <p:ext uri="{BB962C8B-B14F-4D97-AF65-F5344CB8AC3E}">
        <p14:creationId xmlns:p14="http://schemas.microsoft.com/office/powerpoint/2010/main" val="942041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87A65B979AB34BA89C213ABB051ADE" ma:contentTypeVersion="13" ma:contentTypeDescription="Create a new document." ma:contentTypeScope="" ma:versionID="17f4625ec0b5ee2f091b8da15c267a76">
  <xsd:schema xmlns:xsd="http://www.w3.org/2001/XMLSchema" xmlns:xs="http://www.w3.org/2001/XMLSchema" xmlns:p="http://schemas.microsoft.com/office/2006/metadata/properties" xmlns:ns2="3cd1066a-245b-4400-ad94-398f95c475c9" xmlns:ns3="9d579490-102d-4bf3-8643-974e67683526" targetNamespace="http://schemas.microsoft.com/office/2006/metadata/properties" ma:root="true" ma:fieldsID="5379349c0f1ffc6b5f8ef1afda789c3f" ns2:_="" ns3:_="">
    <xsd:import namespace="3cd1066a-245b-4400-ad94-398f95c475c9"/>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1066a-245b-4400-ad94-398f95c475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9C8F72-965C-4586-AA1E-0B5359EC2E1D}">
  <ds:schemaRefs>
    <ds:schemaRef ds:uri="http://schemas.openxmlformats.org/package/2006/metadata/core-properties"/>
    <ds:schemaRef ds:uri="2adca231-d9e0-4ab7-b9c8-e8741ed43f47"/>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5658a7d0-6a08-4b10-980f-26d551ebb763"/>
    <ds:schemaRef ds:uri="http://purl.org/dc/terms/"/>
    <ds:schemaRef ds:uri="http://www.w3.org/XML/1998/namespace"/>
  </ds:schemaRefs>
</ds:datastoreItem>
</file>

<file path=customXml/itemProps2.xml><?xml version="1.0" encoding="utf-8"?>
<ds:datastoreItem xmlns:ds="http://schemas.openxmlformats.org/officeDocument/2006/customXml" ds:itemID="{7BD94BAB-ED56-4E75-8A93-E97002154D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d1066a-245b-4400-ad94-398f95c475c9"/>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956703-BA27-4625-A8F9-5A9EF4D3A2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11657</TotalTime>
  <Words>9754</Words>
  <Application>Microsoft Office PowerPoint</Application>
  <PresentationFormat>Widescreen</PresentationFormat>
  <Paragraphs>888</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Courier New</vt:lpstr>
      <vt:lpstr>Montserrat Black</vt:lpstr>
      <vt:lpstr>Wingdings</vt:lpstr>
      <vt:lpstr>Arial</vt:lpstr>
      <vt:lpstr>Montserrat</vt:lpstr>
      <vt:lpstr>Calibri</vt:lpstr>
      <vt:lpstr>Master</vt:lpstr>
      <vt:lpstr>Python 3 Programming</vt:lpstr>
      <vt:lpstr>PowerPoint Presentation</vt:lpstr>
      <vt:lpstr>Multiprocessing Vs Multi-Threading</vt:lpstr>
      <vt:lpstr>Multiprocessing </vt:lpstr>
      <vt:lpstr>Getting started..</vt:lpstr>
      <vt:lpstr>Multi-processing using os</vt:lpstr>
      <vt:lpstr>Examples using os</vt:lpstr>
      <vt:lpstr>Multi-processing using subprocess</vt:lpstr>
      <vt:lpstr>Using subprocess.run()</vt:lpstr>
      <vt:lpstr>Example - running a basic subprocess</vt:lpstr>
      <vt:lpstr>Example - capturing the output</vt:lpstr>
      <vt:lpstr>Example - passing data into stdin</vt:lpstr>
      <vt:lpstr>Pipelines using subprocess.Popen()</vt:lpstr>
      <vt:lpstr>The subprocess.Popen class parameters</vt:lpstr>
      <vt:lpstr>Multi-threading – the basics</vt:lpstr>
      <vt:lpstr>Example using threading module</vt:lpstr>
      <vt:lpstr>Example using threading module</vt:lpstr>
      <vt:lpstr>Synchronisation objects in threading</vt:lpstr>
      <vt:lpstr>Example using threading locks</vt:lpstr>
      <vt:lpstr>Global Interpreter Lock - GIL</vt:lpstr>
      <vt:lpstr>Using the multiprocessing module</vt:lpstr>
      <vt:lpstr>Queue objects</vt:lpstr>
      <vt:lpstr>PowerPoint Presentation</vt:lpstr>
      <vt:lpstr>PowerPoint Presentation</vt:lpstr>
      <vt:lpstr>Programming models</vt:lpstr>
      <vt:lpstr>Where does asyncio fit on?</vt:lpstr>
      <vt:lpstr>asyncio - look and feel of concurrency</vt:lpstr>
      <vt:lpstr>Example using asyncio</vt:lpstr>
      <vt:lpstr>Example waiting for external data</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Behague, Peter</cp:lastModifiedBy>
  <cp:revision>152</cp:revision>
  <cp:lastPrinted>2024-02-20T13:32:29Z</cp:lastPrinted>
  <dcterms:created xsi:type="dcterms:W3CDTF">2019-09-05T08:17:12Z</dcterms:created>
  <dcterms:modified xsi:type="dcterms:W3CDTF">2025-03-19T09:03:22Z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0x0101005887A65B979AB34BA89C213ABB051ADE</vt:lpwstr>
  </property>
  <property fmtid="{D5CDD505-2E9C-101B-9397-08002B2CF9AE}" pid="4" name="BookType">
    <vt:lpwstr>3</vt:lpwstr>
  </property>
</Properties>
</file>